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4098" r:id="rId2"/>
    <p:sldId id="4095" r:id="rId3"/>
    <p:sldId id="4103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DE8D5-CCFC-445B-A60D-6D0DBDCE43C5}" type="datetimeFigureOut">
              <a:rPr lang="zh-CN" altLang="en-US" smtClean="0"/>
              <a:t>2022/6/5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C16D0-0315-4814-8F26-87F0887B00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330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657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597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（研发出质量稳定的配方）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6741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6872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 userDrawn="1"/>
        </p:nvSpPr>
        <p:spPr bwMode="auto">
          <a:xfrm>
            <a:off x="0" y="2471670"/>
            <a:ext cx="12192000" cy="1188000"/>
          </a:xfrm>
          <a:prstGeom prst="rect">
            <a:avLst/>
          </a:prstGeom>
          <a:solidFill>
            <a:srgbClr val="53565A"/>
          </a:solidFill>
          <a:ln>
            <a:noFill/>
          </a:ln>
        </p:spPr>
        <p:txBody>
          <a:bodyPr vert="horz" wrap="square" lIns="68580" tIns="34290" rIns="68580" bIns="34290" numCol="1" rtlCol="0" anchor="t" anchorCtr="0" compatLnSpc="1"/>
          <a:lstStyle/>
          <a:p>
            <a:pPr algn="ctr"/>
            <a:endParaRPr lang="zh-CN" altLang="en-US" sz="1050"/>
          </a:p>
        </p:txBody>
      </p:sp>
      <p:sp>
        <p:nvSpPr>
          <p:cNvPr id="18" name="任意多边形 8"/>
          <p:cNvSpPr>
            <a:spLocks noChangeAspect="1"/>
          </p:cNvSpPr>
          <p:nvPr userDrawn="1"/>
        </p:nvSpPr>
        <p:spPr bwMode="auto">
          <a:xfrm>
            <a:off x="839416" y="2471670"/>
            <a:ext cx="2480212" cy="1188000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rgbClr val="AADB1E"/>
          </a:solidFill>
          <a:ln>
            <a:noFill/>
          </a:ln>
        </p:spPr>
        <p:txBody>
          <a:bodyPr vert="horz" wrap="square" lIns="68580" tIns="34290" rIns="68580" bIns="34290" numCol="1" rtlCol="0" anchor="t" anchorCtr="0" compatLnSpc="1"/>
          <a:lstStyle/>
          <a:p>
            <a:pPr algn="ctr"/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16205212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8" name="矩形 37"/>
          <p:cNvSpPr/>
          <p:nvPr userDrawn="1"/>
        </p:nvSpPr>
        <p:spPr bwMode="auto">
          <a:xfrm>
            <a:off x="0" y="6478488"/>
            <a:ext cx="1132840" cy="401583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endParaRPr lang="zh-CN" altLang="en-US" sz="1600" b="1" dirty="0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408368" y="6492875"/>
            <a:ext cx="244827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Page </a:t>
            </a:r>
            <a:fld id="{0C913308-F349-4B6D-A68A-DD1791B4A57B}" type="slidenum"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693057"/>
            <a:ext cx="11166475" cy="5640013"/>
          </a:xfrm>
        </p:spPr>
        <p:txBody>
          <a:bodyPr>
            <a:normAutofit/>
          </a:bodyPr>
          <a:lstStyle>
            <a:lvl1pPr>
              <a:defRPr sz="20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</a:p>
        </p:txBody>
      </p:sp>
      <p:sp>
        <p:nvSpPr>
          <p:cNvPr id="20" name="Freeform 6"/>
          <p:cNvSpPr>
            <a:spLocks noEditPoints="1"/>
          </p:cNvSpPr>
          <p:nvPr userDrawn="1"/>
        </p:nvSpPr>
        <p:spPr bwMode="auto">
          <a:xfrm>
            <a:off x="7778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3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2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3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6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799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3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8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2" y="981"/>
                </a:lnTo>
                <a:lnTo>
                  <a:pt x="966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2" y="1096"/>
                </a:lnTo>
                <a:lnTo>
                  <a:pt x="635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7" y="938"/>
                </a:lnTo>
                <a:lnTo>
                  <a:pt x="426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1" y="832"/>
                </a:lnTo>
                <a:lnTo>
                  <a:pt x="421" y="807"/>
                </a:lnTo>
                <a:lnTo>
                  <a:pt x="420" y="779"/>
                </a:lnTo>
                <a:lnTo>
                  <a:pt x="420" y="654"/>
                </a:lnTo>
                <a:lnTo>
                  <a:pt x="421" y="627"/>
                </a:lnTo>
                <a:lnTo>
                  <a:pt x="421" y="603"/>
                </a:lnTo>
                <a:lnTo>
                  <a:pt x="421" y="580"/>
                </a:lnTo>
                <a:lnTo>
                  <a:pt x="422" y="559"/>
                </a:lnTo>
                <a:lnTo>
                  <a:pt x="423" y="541"/>
                </a:lnTo>
                <a:lnTo>
                  <a:pt x="424" y="524"/>
                </a:lnTo>
                <a:lnTo>
                  <a:pt x="425" y="510"/>
                </a:lnTo>
                <a:lnTo>
                  <a:pt x="427" y="497"/>
                </a:lnTo>
                <a:lnTo>
                  <a:pt x="430" y="486"/>
                </a:lnTo>
                <a:lnTo>
                  <a:pt x="433" y="475"/>
                </a:lnTo>
                <a:lnTo>
                  <a:pt x="437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70" y="414"/>
                </a:lnTo>
                <a:lnTo>
                  <a:pt x="479" y="403"/>
                </a:lnTo>
                <a:lnTo>
                  <a:pt x="489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6" y="341"/>
                </a:lnTo>
                <a:lnTo>
                  <a:pt x="813" y="346"/>
                </a:lnTo>
                <a:lnTo>
                  <a:pt x="828" y="349"/>
                </a:lnTo>
                <a:lnTo>
                  <a:pt x="844" y="354"/>
                </a:lnTo>
                <a:lnTo>
                  <a:pt x="859" y="359"/>
                </a:lnTo>
                <a:lnTo>
                  <a:pt x="873" y="364"/>
                </a:lnTo>
                <a:lnTo>
                  <a:pt x="886" y="370"/>
                </a:lnTo>
                <a:lnTo>
                  <a:pt x="898" y="378"/>
                </a:lnTo>
                <a:lnTo>
                  <a:pt x="911" y="385"/>
                </a:lnTo>
                <a:lnTo>
                  <a:pt x="922" y="393"/>
                </a:lnTo>
                <a:lnTo>
                  <a:pt x="932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1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3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2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6" y="81"/>
                </a:lnTo>
                <a:lnTo>
                  <a:pt x="1146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3" y="27"/>
                </a:lnTo>
                <a:lnTo>
                  <a:pt x="964" y="20"/>
                </a:lnTo>
                <a:lnTo>
                  <a:pt x="923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7" y="38"/>
                </a:lnTo>
                <a:lnTo>
                  <a:pt x="321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6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5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1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9" y="1429"/>
                </a:lnTo>
                <a:lnTo>
                  <a:pt x="613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4" y="1412"/>
                </a:lnTo>
                <a:lnTo>
                  <a:pt x="1013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8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1" name="Freeform 7"/>
          <p:cNvSpPr>
            <a:spLocks noEditPoints="1"/>
          </p:cNvSpPr>
          <p:nvPr userDrawn="1"/>
        </p:nvSpPr>
        <p:spPr bwMode="auto">
          <a:xfrm>
            <a:off x="3714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59 w 1407"/>
              <a:gd name="T5" fmla="*/ 1000 h 1434"/>
              <a:gd name="T6" fmla="*/ 913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69 w 1407"/>
              <a:gd name="T13" fmla="*/ 1098 h 1434"/>
              <a:gd name="T14" fmla="*/ 584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2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28 w 1407"/>
              <a:gd name="T29" fmla="*/ 486 h 1434"/>
              <a:gd name="T30" fmla="*/ 453 w 1407"/>
              <a:gd name="T31" fmla="*/ 432 h 1434"/>
              <a:gd name="T32" fmla="*/ 499 w 1407"/>
              <a:gd name="T33" fmla="*/ 387 h 1434"/>
              <a:gd name="T34" fmla="*/ 565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0 w 1407"/>
              <a:gd name="T45" fmla="*/ 421 h 1434"/>
              <a:gd name="T46" fmla="*/ 979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0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2 w 1407"/>
              <a:gd name="T59" fmla="*/ 56 h 1434"/>
              <a:gd name="T60" fmla="*/ 924 w 1407"/>
              <a:gd name="T61" fmla="*/ 14 h 1434"/>
              <a:gd name="T62" fmla="*/ 703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5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6 w 1407"/>
              <a:gd name="T89" fmla="*/ 1398 h 1434"/>
              <a:gd name="T90" fmla="*/ 568 w 1407"/>
              <a:gd name="T91" fmla="*/ 1429 h 1434"/>
              <a:gd name="T92" fmla="*/ 799 w 1407"/>
              <a:gd name="T93" fmla="*/ 1431 h 1434"/>
              <a:gd name="T94" fmla="*/ 1012 w 1407"/>
              <a:gd name="T95" fmla="*/ 1404 h 1434"/>
              <a:gd name="T96" fmla="*/ 1183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7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6" y="969"/>
                </a:lnTo>
                <a:lnTo>
                  <a:pt x="971" y="981"/>
                </a:lnTo>
                <a:lnTo>
                  <a:pt x="966" y="991"/>
                </a:lnTo>
                <a:lnTo>
                  <a:pt x="959" y="1000"/>
                </a:lnTo>
                <a:lnTo>
                  <a:pt x="952" y="1011"/>
                </a:lnTo>
                <a:lnTo>
                  <a:pt x="943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3" y="1047"/>
                </a:lnTo>
                <a:lnTo>
                  <a:pt x="901" y="1054"/>
                </a:lnTo>
                <a:lnTo>
                  <a:pt x="889" y="1061"/>
                </a:lnTo>
                <a:lnTo>
                  <a:pt x="875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6" y="1099"/>
                </a:lnTo>
                <a:lnTo>
                  <a:pt x="688" y="1099"/>
                </a:lnTo>
                <a:lnTo>
                  <a:pt x="669" y="1098"/>
                </a:lnTo>
                <a:lnTo>
                  <a:pt x="651" y="1096"/>
                </a:lnTo>
                <a:lnTo>
                  <a:pt x="633" y="1094"/>
                </a:lnTo>
                <a:lnTo>
                  <a:pt x="617" y="1092"/>
                </a:lnTo>
                <a:lnTo>
                  <a:pt x="600" y="1089"/>
                </a:lnTo>
                <a:lnTo>
                  <a:pt x="584" y="1085"/>
                </a:lnTo>
                <a:lnTo>
                  <a:pt x="568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2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2" y="961"/>
                </a:lnTo>
                <a:lnTo>
                  <a:pt x="429" y="950"/>
                </a:lnTo>
                <a:lnTo>
                  <a:pt x="427" y="938"/>
                </a:lnTo>
                <a:lnTo>
                  <a:pt x="425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2" y="559"/>
                </a:lnTo>
                <a:lnTo>
                  <a:pt x="422" y="541"/>
                </a:lnTo>
                <a:lnTo>
                  <a:pt x="424" y="524"/>
                </a:lnTo>
                <a:lnTo>
                  <a:pt x="425" y="510"/>
                </a:lnTo>
                <a:lnTo>
                  <a:pt x="426" y="497"/>
                </a:lnTo>
                <a:lnTo>
                  <a:pt x="428" y="486"/>
                </a:lnTo>
                <a:lnTo>
                  <a:pt x="431" y="475"/>
                </a:lnTo>
                <a:lnTo>
                  <a:pt x="435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0" y="423"/>
                </a:lnTo>
                <a:lnTo>
                  <a:pt x="468" y="414"/>
                </a:lnTo>
                <a:lnTo>
                  <a:pt x="479" y="403"/>
                </a:lnTo>
                <a:lnTo>
                  <a:pt x="488" y="395"/>
                </a:lnTo>
                <a:lnTo>
                  <a:pt x="499" y="387"/>
                </a:lnTo>
                <a:lnTo>
                  <a:pt x="511" y="380"/>
                </a:lnTo>
                <a:lnTo>
                  <a:pt x="523" y="372"/>
                </a:lnTo>
                <a:lnTo>
                  <a:pt x="536" y="366"/>
                </a:lnTo>
                <a:lnTo>
                  <a:pt x="551" y="360"/>
                </a:lnTo>
                <a:lnTo>
                  <a:pt x="565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7" y="335"/>
                </a:lnTo>
                <a:lnTo>
                  <a:pt x="687" y="334"/>
                </a:lnTo>
                <a:lnTo>
                  <a:pt x="706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3" y="354"/>
                </a:lnTo>
                <a:lnTo>
                  <a:pt x="858" y="359"/>
                </a:lnTo>
                <a:lnTo>
                  <a:pt x="872" y="364"/>
                </a:lnTo>
                <a:lnTo>
                  <a:pt x="886" y="370"/>
                </a:lnTo>
                <a:lnTo>
                  <a:pt x="898" y="378"/>
                </a:lnTo>
                <a:lnTo>
                  <a:pt x="910" y="385"/>
                </a:lnTo>
                <a:lnTo>
                  <a:pt x="922" y="393"/>
                </a:lnTo>
                <a:lnTo>
                  <a:pt x="932" y="402"/>
                </a:lnTo>
                <a:lnTo>
                  <a:pt x="941" y="412"/>
                </a:lnTo>
                <a:lnTo>
                  <a:pt x="950" y="421"/>
                </a:lnTo>
                <a:lnTo>
                  <a:pt x="958" y="431"/>
                </a:lnTo>
                <a:lnTo>
                  <a:pt x="965" y="442"/>
                </a:lnTo>
                <a:lnTo>
                  <a:pt x="970" y="452"/>
                </a:lnTo>
                <a:lnTo>
                  <a:pt x="975" y="462"/>
                </a:lnTo>
                <a:lnTo>
                  <a:pt x="979" y="473"/>
                </a:lnTo>
                <a:lnTo>
                  <a:pt x="983" y="484"/>
                </a:lnTo>
                <a:lnTo>
                  <a:pt x="985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7" y="291"/>
                </a:lnTo>
                <a:lnTo>
                  <a:pt x="1384" y="280"/>
                </a:lnTo>
                <a:lnTo>
                  <a:pt x="1380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1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5" y="81"/>
                </a:lnTo>
                <a:lnTo>
                  <a:pt x="1144" y="68"/>
                </a:lnTo>
                <a:lnTo>
                  <a:pt x="1112" y="56"/>
                </a:lnTo>
                <a:lnTo>
                  <a:pt x="1077" y="45"/>
                </a:lnTo>
                <a:lnTo>
                  <a:pt x="1041" y="36"/>
                </a:lnTo>
                <a:lnTo>
                  <a:pt x="1003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39" y="5"/>
                </a:lnTo>
                <a:lnTo>
                  <a:pt x="795" y="2"/>
                </a:lnTo>
                <a:lnTo>
                  <a:pt x="750" y="1"/>
                </a:lnTo>
                <a:lnTo>
                  <a:pt x="703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4" y="21"/>
                </a:lnTo>
                <a:lnTo>
                  <a:pt x="394" y="28"/>
                </a:lnTo>
                <a:lnTo>
                  <a:pt x="357" y="38"/>
                </a:lnTo>
                <a:lnTo>
                  <a:pt x="320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4" y="99"/>
                </a:lnTo>
                <a:lnTo>
                  <a:pt x="169" y="114"/>
                </a:lnTo>
                <a:lnTo>
                  <a:pt x="144" y="131"/>
                </a:lnTo>
                <a:lnTo>
                  <a:pt x="120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5" y="273"/>
                </a:lnTo>
                <a:lnTo>
                  <a:pt x="22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4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2" y="1153"/>
                </a:lnTo>
                <a:lnTo>
                  <a:pt x="26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6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5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1" y="1352"/>
                </a:lnTo>
                <a:lnTo>
                  <a:pt x="262" y="1366"/>
                </a:lnTo>
                <a:lnTo>
                  <a:pt x="295" y="1377"/>
                </a:lnTo>
                <a:lnTo>
                  <a:pt x="330" y="1388"/>
                </a:lnTo>
                <a:lnTo>
                  <a:pt x="366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8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3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3" y="1412"/>
                </a:lnTo>
                <a:lnTo>
                  <a:pt x="1012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3" y="1349"/>
                </a:lnTo>
                <a:lnTo>
                  <a:pt x="1212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7" y="1171"/>
                </a:lnTo>
                <a:lnTo>
                  <a:pt x="1381" y="1160"/>
                </a:lnTo>
                <a:lnTo>
                  <a:pt x="1385" y="1149"/>
                </a:lnTo>
                <a:lnTo>
                  <a:pt x="1387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2" name="Freeform 8"/>
          <p:cNvSpPr>
            <a:spLocks noEditPoints="1"/>
          </p:cNvSpPr>
          <p:nvPr userDrawn="1"/>
        </p:nvSpPr>
        <p:spPr bwMode="auto">
          <a:xfrm>
            <a:off x="249238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5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3 w 1407"/>
              <a:gd name="T19" fmla="*/ 1013 h 1434"/>
              <a:gd name="T20" fmla="*/ 433 w 1407"/>
              <a:gd name="T21" fmla="*/ 961 h 1434"/>
              <a:gd name="T22" fmla="*/ 424 w 1407"/>
              <a:gd name="T23" fmla="*/ 895 h 1434"/>
              <a:gd name="T24" fmla="*/ 420 w 1407"/>
              <a:gd name="T25" fmla="*/ 779 h 1434"/>
              <a:gd name="T26" fmla="*/ 423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9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2 w 1407"/>
              <a:gd name="T51" fmla="*/ 654 h 1434"/>
              <a:gd name="T52" fmla="*/ 1381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4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7 w 1407"/>
              <a:gd name="T67" fmla="*/ 59 h 1434"/>
              <a:gd name="T68" fmla="*/ 144 w 1407"/>
              <a:gd name="T69" fmla="*/ 131 h 1434"/>
              <a:gd name="T70" fmla="*/ 52 w 1407"/>
              <a:gd name="T71" fmla="*/ 223 h 1434"/>
              <a:gd name="T72" fmla="*/ 26 w 1407"/>
              <a:gd name="T73" fmla="*/ 273 h 1434"/>
              <a:gd name="T74" fmla="*/ 9 w 1407"/>
              <a:gd name="T75" fmla="*/ 356 h 1434"/>
              <a:gd name="T76" fmla="*/ 0 w 1407"/>
              <a:gd name="T77" fmla="*/ 549 h 1434"/>
              <a:gd name="T78" fmla="*/ 3 w 1407"/>
              <a:gd name="T79" fmla="*/ 975 h 1434"/>
              <a:gd name="T80" fmla="*/ 18 w 1407"/>
              <a:gd name="T81" fmla="*/ 1131 h 1434"/>
              <a:gd name="T82" fmla="*/ 36 w 1407"/>
              <a:gd name="T83" fmla="*/ 1184 h 1434"/>
              <a:gd name="T84" fmla="*/ 86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800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8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1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2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3" y="981"/>
                </a:lnTo>
                <a:lnTo>
                  <a:pt x="967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5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3" y="1084"/>
                </a:lnTo>
                <a:lnTo>
                  <a:pt x="816" y="1088"/>
                </a:lnTo>
                <a:lnTo>
                  <a:pt x="800" y="1091"/>
                </a:lnTo>
                <a:lnTo>
                  <a:pt x="782" y="1094"/>
                </a:lnTo>
                <a:lnTo>
                  <a:pt x="765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1" y="1096"/>
                </a:lnTo>
                <a:lnTo>
                  <a:pt x="634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8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2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3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8" y="938"/>
                </a:lnTo>
                <a:lnTo>
                  <a:pt x="426" y="926"/>
                </a:lnTo>
                <a:lnTo>
                  <a:pt x="425" y="911"/>
                </a:lnTo>
                <a:lnTo>
                  <a:pt x="424" y="895"/>
                </a:lnTo>
                <a:lnTo>
                  <a:pt x="423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3" y="559"/>
                </a:lnTo>
                <a:lnTo>
                  <a:pt x="424" y="541"/>
                </a:lnTo>
                <a:lnTo>
                  <a:pt x="425" y="524"/>
                </a:lnTo>
                <a:lnTo>
                  <a:pt x="426" y="510"/>
                </a:lnTo>
                <a:lnTo>
                  <a:pt x="428" y="497"/>
                </a:lnTo>
                <a:lnTo>
                  <a:pt x="430" y="486"/>
                </a:lnTo>
                <a:lnTo>
                  <a:pt x="433" y="475"/>
                </a:lnTo>
                <a:lnTo>
                  <a:pt x="436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69" y="414"/>
                </a:lnTo>
                <a:lnTo>
                  <a:pt x="479" y="403"/>
                </a:lnTo>
                <a:lnTo>
                  <a:pt x="488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8" y="346"/>
                </a:lnTo>
                <a:lnTo>
                  <a:pt x="614" y="342"/>
                </a:lnTo>
                <a:lnTo>
                  <a:pt x="632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4" y="354"/>
                </a:lnTo>
                <a:lnTo>
                  <a:pt x="858" y="359"/>
                </a:lnTo>
                <a:lnTo>
                  <a:pt x="873" y="364"/>
                </a:lnTo>
                <a:lnTo>
                  <a:pt x="886" y="370"/>
                </a:lnTo>
                <a:lnTo>
                  <a:pt x="899" y="378"/>
                </a:lnTo>
                <a:lnTo>
                  <a:pt x="911" y="385"/>
                </a:lnTo>
                <a:lnTo>
                  <a:pt x="922" y="393"/>
                </a:lnTo>
                <a:lnTo>
                  <a:pt x="933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2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2" y="654"/>
                </a:lnTo>
                <a:lnTo>
                  <a:pt x="992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1" y="270"/>
                </a:lnTo>
                <a:lnTo>
                  <a:pt x="1377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6" y="95"/>
                </a:lnTo>
                <a:lnTo>
                  <a:pt x="1177" y="81"/>
                </a:lnTo>
                <a:lnTo>
                  <a:pt x="1145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4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3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8" y="38"/>
                </a:lnTo>
                <a:lnTo>
                  <a:pt x="322" y="48"/>
                </a:lnTo>
                <a:lnTo>
                  <a:pt x="287" y="59"/>
                </a:lnTo>
                <a:lnTo>
                  <a:pt x="255" y="71"/>
                </a:lnTo>
                <a:lnTo>
                  <a:pt x="224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2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20" y="294"/>
                </a:lnTo>
                <a:lnTo>
                  <a:pt x="18" y="305"/>
                </a:lnTo>
                <a:lnTo>
                  <a:pt x="13" y="329"/>
                </a:lnTo>
                <a:lnTo>
                  <a:pt x="9" y="356"/>
                </a:lnTo>
                <a:lnTo>
                  <a:pt x="7" y="387"/>
                </a:lnTo>
                <a:lnTo>
                  <a:pt x="4" y="422"/>
                </a:lnTo>
                <a:lnTo>
                  <a:pt x="2" y="460"/>
                </a:lnTo>
                <a:lnTo>
                  <a:pt x="1" y="502"/>
                </a:lnTo>
                <a:lnTo>
                  <a:pt x="0" y="549"/>
                </a:lnTo>
                <a:lnTo>
                  <a:pt x="0" y="599"/>
                </a:lnTo>
                <a:lnTo>
                  <a:pt x="0" y="834"/>
                </a:lnTo>
                <a:lnTo>
                  <a:pt x="0" y="886"/>
                </a:lnTo>
                <a:lnTo>
                  <a:pt x="1" y="933"/>
                </a:lnTo>
                <a:lnTo>
                  <a:pt x="3" y="975"/>
                </a:lnTo>
                <a:lnTo>
                  <a:pt x="4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8" y="1131"/>
                </a:lnTo>
                <a:lnTo>
                  <a:pt x="21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4" y="1214"/>
                </a:lnTo>
                <a:lnTo>
                  <a:pt x="68" y="1234"/>
                </a:lnTo>
                <a:lnTo>
                  <a:pt x="86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0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6" y="1425"/>
                </a:lnTo>
                <a:lnTo>
                  <a:pt x="569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800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3" y="1419"/>
                </a:lnTo>
                <a:lnTo>
                  <a:pt x="973" y="1412"/>
                </a:lnTo>
                <a:lnTo>
                  <a:pt x="1013" y="1404"/>
                </a:lnTo>
                <a:lnTo>
                  <a:pt x="1050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40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8" y="1268"/>
                </a:lnTo>
                <a:lnTo>
                  <a:pt x="1326" y="1249"/>
                </a:lnTo>
                <a:lnTo>
                  <a:pt x="1343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9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1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3" name="Freeform 9"/>
          <p:cNvSpPr/>
          <p:nvPr userDrawn="1"/>
        </p:nvSpPr>
        <p:spPr bwMode="auto">
          <a:xfrm>
            <a:off x="900113" y="6615125"/>
            <a:ext cx="100013" cy="104770"/>
          </a:xfrm>
          <a:custGeom>
            <a:avLst/>
            <a:gdLst>
              <a:gd name="T0" fmla="*/ 0 w 1329"/>
              <a:gd name="T1" fmla="*/ 1386 h 1386"/>
              <a:gd name="T2" fmla="*/ 404 w 1329"/>
              <a:gd name="T3" fmla="*/ 1386 h 1386"/>
              <a:gd name="T4" fmla="*/ 404 w 1329"/>
              <a:gd name="T5" fmla="*/ 625 h 1386"/>
              <a:gd name="T6" fmla="*/ 924 w 1329"/>
              <a:gd name="T7" fmla="*/ 1386 h 1386"/>
              <a:gd name="T8" fmla="*/ 1329 w 1329"/>
              <a:gd name="T9" fmla="*/ 1386 h 1386"/>
              <a:gd name="T10" fmla="*/ 1329 w 1329"/>
              <a:gd name="T11" fmla="*/ 0 h 1386"/>
              <a:gd name="T12" fmla="*/ 924 w 1329"/>
              <a:gd name="T13" fmla="*/ 0 h 1386"/>
              <a:gd name="T14" fmla="*/ 924 w 1329"/>
              <a:gd name="T15" fmla="*/ 768 h 1386"/>
              <a:gd name="T16" fmla="*/ 401 w 1329"/>
              <a:gd name="T17" fmla="*/ 0 h 1386"/>
              <a:gd name="T18" fmla="*/ 0 w 1329"/>
              <a:gd name="T19" fmla="*/ 0 h 1386"/>
              <a:gd name="T20" fmla="*/ 0 w 1329"/>
              <a:gd name="T21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29" h="1386">
                <a:moveTo>
                  <a:pt x="0" y="1386"/>
                </a:moveTo>
                <a:lnTo>
                  <a:pt x="404" y="1386"/>
                </a:lnTo>
                <a:lnTo>
                  <a:pt x="404" y="625"/>
                </a:lnTo>
                <a:lnTo>
                  <a:pt x="924" y="1386"/>
                </a:lnTo>
                <a:lnTo>
                  <a:pt x="1329" y="1386"/>
                </a:lnTo>
                <a:lnTo>
                  <a:pt x="1329" y="0"/>
                </a:lnTo>
                <a:lnTo>
                  <a:pt x="924" y="0"/>
                </a:lnTo>
                <a:lnTo>
                  <a:pt x="924" y="768"/>
                </a:lnTo>
                <a:lnTo>
                  <a:pt x="401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4" name="Rectangle 10"/>
          <p:cNvSpPr>
            <a:spLocks noChangeArrowheads="1"/>
          </p:cNvSpPr>
          <p:nvPr userDrawn="1"/>
        </p:nvSpPr>
        <p:spPr bwMode="auto">
          <a:xfrm>
            <a:off x="730250" y="6615125"/>
            <a:ext cx="31750" cy="104770"/>
          </a:xfrm>
          <a:prstGeom prst="rect">
            <a:avLst/>
          </a:pr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5" name="Freeform 11"/>
          <p:cNvSpPr/>
          <p:nvPr userDrawn="1"/>
        </p:nvSpPr>
        <p:spPr bwMode="auto">
          <a:xfrm>
            <a:off x="630238" y="6615125"/>
            <a:ext cx="84138" cy="104770"/>
          </a:xfrm>
          <a:custGeom>
            <a:avLst/>
            <a:gdLst>
              <a:gd name="T0" fmla="*/ 0 w 1104"/>
              <a:gd name="T1" fmla="*/ 1386 h 1386"/>
              <a:gd name="T2" fmla="*/ 1104 w 1104"/>
              <a:gd name="T3" fmla="*/ 1386 h 1386"/>
              <a:gd name="T4" fmla="*/ 1104 w 1104"/>
              <a:gd name="T5" fmla="*/ 1046 h 1386"/>
              <a:gd name="T6" fmla="*/ 434 w 1104"/>
              <a:gd name="T7" fmla="*/ 1046 h 1386"/>
              <a:gd name="T8" fmla="*/ 434 w 1104"/>
              <a:gd name="T9" fmla="*/ 0 h 1386"/>
              <a:gd name="T10" fmla="*/ 0 w 1104"/>
              <a:gd name="T11" fmla="*/ 0 h 1386"/>
              <a:gd name="T12" fmla="*/ 0 w 1104"/>
              <a:gd name="T13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4" h="1386">
                <a:moveTo>
                  <a:pt x="0" y="1386"/>
                </a:moveTo>
                <a:lnTo>
                  <a:pt x="1104" y="1386"/>
                </a:lnTo>
                <a:lnTo>
                  <a:pt x="1104" y="1046"/>
                </a:lnTo>
                <a:lnTo>
                  <a:pt x="434" y="1046"/>
                </a:lnTo>
                <a:lnTo>
                  <a:pt x="43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" name="Freeform 12"/>
          <p:cNvSpPr/>
          <p:nvPr userDrawn="1"/>
        </p:nvSpPr>
        <p:spPr bwMode="auto">
          <a:xfrm>
            <a:off x="493713" y="6615125"/>
            <a:ext cx="117475" cy="104770"/>
          </a:xfrm>
          <a:custGeom>
            <a:avLst/>
            <a:gdLst>
              <a:gd name="T0" fmla="*/ 0 w 1562"/>
              <a:gd name="T1" fmla="*/ 1386 h 1386"/>
              <a:gd name="T2" fmla="*/ 353 w 1562"/>
              <a:gd name="T3" fmla="*/ 1386 h 1386"/>
              <a:gd name="T4" fmla="*/ 353 w 1562"/>
              <a:gd name="T5" fmla="*/ 330 h 1386"/>
              <a:gd name="T6" fmla="*/ 623 w 1562"/>
              <a:gd name="T7" fmla="*/ 1386 h 1386"/>
              <a:gd name="T8" fmla="*/ 940 w 1562"/>
              <a:gd name="T9" fmla="*/ 1386 h 1386"/>
              <a:gd name="T10" fmla="*/ 1211 w 1562"/>
              <a:gd name="T11" fmla="*/ 305 h 1386"/>
              <a:gd name="T12" fmla="*/ 1211 w 1562"/>
              <a:gd name="T13" fmla="*/ 1386 h 1386"/>
              <a:gd name="T14" fmla="*/ 1562 w 1562"/>
              <a:gd name="T15" fmla="*/ 1386 h 1386"/>
              <a:gd name="T16" fmla="*/ 1562 w 1562"/>
              <a:gd name="T17" fmla="*/ 0 h 1386"/>
              <a:gd name="T18" fmla="*/ 951 w 1562"/>
              <a:gd name="T19" fmla="*/ 0 h 1386"/>
              <a:gd name="T20" fmla="*/ 783 w 1562"/>
              <a:gd name="T21" fmla="*/ 695 h 1386"/>
              <a:gd name="T22" fmla="*/ 614 w 1562"/>
              <a:gd name="T23" fmla="*/ 0 h 1386"/>
              <a:gd name="T24" fmla="*/ 0 w 1562"/>
              <a:gd name="T25" fmla="*/ 0 h 1386"/>
              <a:gd name="T26" fmla="*/ 0 w 1562"/>
              <a:gd name="T27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62" h="1386">
                <a:moveTo>
                  <a:pt x="0" y="1386"/>
                </a:moveTo>
                <a:lnTo>
                  <a:pt x="353" y="1386"/>
                </a:lnTo>
                <a:lnTo>
                  <a:pt x="353" y="330"/>
                </a:lnTo>
                <a:lnTo>
                  <a:pt x="623" y="1386"/>
                </a:lnTo>
                <a:lnTo>
                  <a:pt x="940" y="1386"/>
                </a:lnTo>
                <a:lnTo>
                  <a:pt x="1211" y="305"/>
                </a:lnTo>
                <a:lnTo>
                  <a:pt x="1211" y="1386"/>
                </a:lnTo>
                <a:lnTo>
                  <a:pt x="1562" y="1386"/>
                </a:lnTo>
                <a:lnTo>
                  <a:pt x="1562" y="0"/>
                </a:lnTo>
                <a:lnTo>
                  <a:pt x="951" y="0"/>
                </a:lnTo>
                <a:lnTo>
                  <a:pt x="783" y="695"/>
                </a:lnTo>
                <a:lnTo>
                  <a:pt x="61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" name="Freeform 13"/>
          <p:cNvSpPr/>
          <p:nvPr userDrawn="1"/>
        </p:nvSpPr>
        <p:spPr bwMode="auto">
          <a:xfrm>
            <a:off x="134938" y="6615125"/>
            <a:ext cx="101600" cy="104770"/>
          </a:xfrm>
          <a:custGeom>
            <a:avLst/>
            <a:gdLst>
              <a:gd name="T0" fmla="*/ 0 w 1336"/>
              <a:gd name="T1" fmla="*/ 297 h 1386"/>
              <a:gd name="T2" fmla="*/ 802 w 1336"/>
              <a:gd name="T3" fmla="*/ 297 h 1386"/>
              <a:gd name="T4" fmla="*/ 0 w 1336"/>
              <a:gd name="T5" fmla="*/ 1099 h 1386"/>
              <a:gd name="T6" fmla="*/ 0 w 1336"/>
              <a:gd name="T7" fmla="*/ 1386 h 1386"/>
              <a:gd name="T8" fmla="*/ 1336 w 1336"/>
              <a:gd name="T9" fmla="*/ 1386 h 1386"/>
              <a:gd name="T10" fmla="*/ 1336 w 1336"/>
              <a:gd name="T11" fmla="*/ 1089 h 1386"/>
              <a:gd name="T12" fmla="*/ 529 w 1336"/>
              <a:gd name="T13" fmla="*/ 1089 h 1386"/>
              <a:gd name="T14" fmla="*/ 1331 w 1336"/>
              <a:gd name="T15" fmla="*/ 288 h 1386"/>
              <a:gd name="T16" fmla="*/ 1331 w 1336"/>
              <a:gd name="T17" fmla="*/ 0 h 1386"/>
              <a:gd name="T18" fmla="*/ 0 w 1336"/>
              <a:gd name="T19" fmla="*/ 0 h 1386"/>
              <a:gd name="T20" fmla="*/ 0 w 1336"/>
              <a:gd name="T21" fmla="*/ 297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36" h="1386">
                <a:moveTo>
                  <a:pt x="0" y="297"/>
                </a:moveTo>
                <a:lnTo>
                  <a:pt x="802" y="297"/>
                </a:lnTo>
                <a:lnTo>
                  <a:pt x="0" y="1099"/>
                </a:lnTo>
                <a:lnTo>
                  <a:pt x="0" y="1386"/>
                </a:lnTo>
                <a:lnTo>
                  <a:pt x="1336" y="1386"/>
                </a:lnTo>
                <a:lnTo>
                  <a:pt x="1336" y="1089"/>
                </a:lnTo>
                <a:lnTo>
                  <a:pt x="529" y="1089"/>
                </a:lnTo>
                <a:lnTo>
                  <a:pt x="1331" y="288"/>
                </a:lnTo>
                <a:lnTo>
                  <a:pt x="1331" y="0"/>
                </a:lnTo>
                <a:lnTo>
                  <a:pt x="0" y="0"/>
                </a:lnTo>
                <a:lnTo>
                  <a:pt x="0" y="297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32" name="组合 47"/>
          <p:cNvGrpSpPr/>
          <p:nvPr userDrawn="1"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33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4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5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</p:grpSp>
      <p:sp>
        <p:nvSpPr>
          <p:cNvPr id="36" name="直接连接符 49"/>
          <p:cNvSpPr>
            <a:spLocks noChangeShapeType="1"/>
          </p:cNvSpPr>
          <p:nvPr userDrawn="1"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7" name="直接连接符 51"/>
          <p:cNvSpPr>
            <a:spLocks noChangeShapeType="1"/>
          </p:cNvSpPr>
          <p:nvPr userDrawn="1"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矩形 41"/>
          <p:cNvSpPr>
            <a:spLocks noChangeArrowheads="1"/>
          </p:cNvSpPr>
          <p:nvPr userDrawn="1"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  <p:sp>
        <p:nvSpPr>
          <p:cNvPr id="42" name="直角三角形 42"/>
          <p:cNvSpPr>
            <a:spLocks noChangeArrowheads="1"/>
          </p:cNvSpPr>
          <p:nvPr userDrawn="1"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429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  <p:extLst>
      <p:ext uri="{BB962C8B-B14F-4D97-AF65-F5344CB8AC3E}">
        <p14:creationId xmlns:p14="http://schemas.microsoft.com/office/powerpoint/2010/main" val="298624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292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2" name="图形 2">
            <a:extLst>
              <a:ext uri="{FF2B5EF4-FFF2-40B4-BE49-F238E27FC236}">
                <a16:creationId xmlns:a16="http://schemas.microsoft.com/office/drawing/2014/main" id="{4C348979-BF90-4147-88F4-2D176A23124C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734DC31-B34D-4E27-A08A-5A35F5C2B77D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2">
              <a:extLst>
                <a:ext uri="{FF2B5EF4-FFF2-40B4-BE49-F238E27FC236}">
                  <a16:creationId xmlns:a16="http://schemas.microsoft.com/office/drawing/2014/main" id="{594014A8-DF48-4255-BD4F-828208D932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80948D06-14CC-4C71-B4FF-D526F36B459B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2D114D0-12BD-4468-8586-3FF6DD9313B2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BA601E7-93AA-4DA3-92BD-D89124A31353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B1EC5CE-0B2F-476B-9B55-04153AFC9D06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66BE183-33E3-4F8D-830D-0CF2BB039F3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814F736-6576-4CB1-91B0-5E781B2AD0C3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1C52680D-FB9D-4D7D-A547-F92DE442F923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85DDB7-1CCB-47CF-A998-6057F830C671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0914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D34BF3A8-E5BE-4049-92E3-AE16F32DF6E9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50234D6-DF2B-4A69-B57F-468A521C8371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2">
              <a:extLst>
                <a:ext uri="{FF2B5EF4-FFF2-40B4-BE49-F238E27FC236}">
                  <a16:creationId xmlns:a16="http://schemas.microsoft.com/office/drawing/2014/main" id="{1E67DA3D-49EB-47A6-BEB6-DE6A7BB9E127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C0A4891-0C1A-4ACD-8613-6E6A2265B23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5C9A94AE-4344-40BF-90C8-F158339151C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C93374E-2957-4266-98AD-54CDB4C6FEBB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36336AF6-63F6-46D8-9016-6F59E343E3B9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7DF9EE6-1FC8-4A8D-83CF-0D05A1985E19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211CA9F-12E9-4178-ABEB-E266D26B6009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225C503-A080-4EDC-9F22-502EAA2F19BD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F1C034D-CA9F-4241-A681-691ABC733F98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56926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图形 4">
            <a:extLst>
              <a:ext uri="{FF2B5EF4-FFF2-40B4-BE49-F238E27FC236}">
                <a16:creationId xmlns:a16="http://schemas.microsoft.com/office/drawing/2014/main" id="{51A42D55-71A5-4CBC-A2D5-55F452359B10}"/>
              </a:ext>
            </a:extLst>
          </p:cNvPr>
          <p:cNvGrpSpPr/>
          <p:nvPr userDrawn="1"/>
        </p:nvGrpSpPr>
        <p:grpSpPr>
          <a:xfrm>
            <a:off x="409285" y="5932967"/>
            <a:ext cx="1822284" cy="607526"/>
            <a:chOff x="409285" y="5932967"/>
            <a:chExt cx="1822284" cy="607526"/>
          </a:xfrm>
          <a:solidFill>
            <a:schemeClr val="accent1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0ABFD09-4C06-47FD-A9B5-61BBFE5AC874}"/>
                </a:ext>
              </a:extLst>
            </p:cNvPr>
            <p:cNvSpPr/>
            <p:nvPr/>
          </p:nvSpPr>
          <p:spPr>
            <a:xfrm>
              <a:off x="409285" y="5932967"/>
              <a:ext cx="1822284" cy="607526"/>
            </a:xfrm>
            <a:custGeom>
              <a:avLst/>
              <a:gdLst>
                <a:gd name="connsiteX0" fmla="*/ 0 w 1822284"/>
                <a:gd name="connsiteY0" fmla="*/ 0 h 607526"/>
                <a:gd name="connsiteX1" fmla="*/ 1822285 w 1822284"/>
                <a:gd name="connsiteY1" fmla="*/ 0 h 607526"/>
                <a:gd name="connsiteX2" fmla="*/ 1822285 w 1822284"/>
                <a:gd name="connsiteY2" fmla="*/ 607526 h 607526"/>
                <a:gd name="connsiteX3" fmla="*/ 0 w 1822284"/>
                <a:gd name="connsiteY3" fmla="*/ 607526 h 60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284" h="607526">
                  <a:moveTo>
                    <a:pt x="0" y="0"/>
                  </a:moveTo>
                  <a:lnTo>
                    <a:pt x="1822285" y="0"/>
                  </a:lnTo>
                  <a:lnTo>
                    <a:pt x="1822285" y="607526"/>
                  </a:lnTo>
                  <a:lnTo>
                    <a:pt x="0" y="607526"/>
                  </a:lnTo>
                  <a:close/>
                </a:path>
              </a:pathLst>
            </a:custGeom>
            <a:solidFill>
              <a:schemeClr val="tx2"/>
            </a:solidFill>
            <a:ln w="73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F5DB94-6ECE-4026-A9DF-D4155137C82A}"/>
                </a:ext>
              </a:extLst>
            </p:cNvPr>
            <p:cNvGrpSpPr/>
            <p:nvPr/>
          </p:nvGrpSpPr>
          <p:grpSpPr>
            <a:xfrm>
              <a:off x="626264" y="6149135"/>
              <a:ext cx="1389137" cy="173642"/>
              <a:chOff x="626264" y="6149135"/>
              <a:chExt cx="1389137" cy="173642"/>
            </a:xfrm>
            <a:solidFill>
              <a:srgbClr val="A5CF4E"/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5709A340-1A6B-402B-A773-F45DC8794A30}"/>
                  </a:ext>
                </a:extLst>
              </p:cNvPr>
              <p:cNvSpPr/>
              <p:nvPr/>
            </p:nvSpPr>
            <p:spPr>
              <a:xfrm>
                <a:off x="1658314" y="6149135"/>
                <a:ext cx="170694" cy="173642"/>
              </a:xfrm>
              <a:custGeom>
                <a:avLst/>
                <a:gdLst>
                  <a:gd name="connsiteX0" fmla="*/ 168557 w 170694"/>
                  <a:gd name="connsiteY0" fmla="*/ 36483 h 173642"/>
                  <a:gd name="connsiteX1" fmla="*/ 155438 w 170694"/>
                  <a:gd name="connsiteY1" fmla="*/ 17467 h 173642"/>
                  <a:gd name="connsiteX2" fmla="*/ 126252 w 170694"/>
                  <a:gd name="connsiteY2" fmla="*/ 4422 h 173642"/>
                  <a:gd name="connsiteX3" fmla="*/ 85421 w 170694"/>
                  <a:gd name="connsiteY3" fmla="*/ 0 h 173642"/>
                  <a:gd name="connsiteX4" fmla="*/ 43263 w 170694"/>
                  <a:gd name="connsiteY4" fmla="*/ 4643 h 173642"/>
                  <a:gd name="connsiteX5" fmla="*/ 14667 w 170694"/>
                  <a:gd name="connsiteY5" fmla="*/ 17910 h 173642"/>
                  <a:gd name="connsiteX6" fmla="*/ 1990 w 170694"/>
                  <a:gd name="connsiteY6" fmla="*/ 36998 h 173642"/>
                  <a:gd name="connsiteX7" fmla="*/ 0 w 170694"/>
                  <a:gd name="connsiteY7" fmla="*/ 72523 h 173642"/>
                  <a:gd name="connsiteX8" fmla="*/ 0 w 170694"/>
                  <a:gd name="connsiteY8" fmla="*/ 100972 h 173642"/>
                  <a:gd name="connsiteX9" fmla="*/ 2137 w 170694"/>
                  <a:gd name="connsiteY9" fmla="*/ 137012 h 173642"/>
                  <a:gd name="connsiteX10" fmla="*/ 15256 w 170694"/>
                  <a:gd name="connsiteY10" fmla="*/ 156101 h 173642"/>
                  <a:gd name="connsiteX11" fmla="*/ 44442 w 170694"/>
                  <a:gd name="connsiteY11" fmla="*/ 169220 h 173642"/>
                  <a:gd name="connsiteX12" fmla="*/ 85494 w 170694"/>
                  <a:gd name="connsiteY12" fmla="*/ 173642 h 173642"/>
                  <a:gd name="connsiteX13" fmla="*/ 127578 w 170694"/>
                  <a:gd name="connsiteY13" fmla="*/ 168999 h 173642"/>
                  <a:gd name="connsiteX14" fmla="*/ 156101 w 170694"/>
                  <a:gd name="connsiteY14" fmla="*/ 155732 h 173642"/>
                  <a:gd name="connsiteX15" fmla="*/ 168704 w 170694"/>
                  <a:gd name="connsiteY15" fmla="*/ 136570 h 173642"/>
                  <a:gd name="connsiteX16" fmla="*/ 170694 w 170694"/>
                  <a:gd name="connsiteY16" fmla="*/ 100972 h 173642"/>
                  <a:gd name="connsiteX17" fmla="*/ 170694 w 170694"/>
                  <a:gd name="connsiteY17" fmla="*/ 72523 h 173642"/>
                  <a:gd name="connsiteX18" fmla="*/ 168557 w 170694"/>
                  <a:gd name="connsiteY18" fmla="*/ 36483 h 173642"/>
                  <a:gd name="connsiteX19" fmla="*/ 120429 w 170694"/>
                  <a:gd name="connsiteY19" fmla="*/ 94339 h 173642"/>
                  <a:gd name="connsiteX20" fmla="*/ 119618 w 170694"/>
                  <a:gd name="connsiteY20" fmla="*/ 113280 h 173642"/>
                  <a:gd name="connsiteX21" fmla="*/ 114459 w 170694"/>
                  <a:gd name="connsiteY21" fmla="*/ 123451 h 173642"/>
                  <a:gd name="connsiteX22" fmla="*/ 102814 w 170694"/>
                  <a:gd name="connsiteY22" fmla="*/ 130526 h 173642"/>
                  <a:gd name="connsiteX23" fmla="*/ 85642 w 170694"/>
                  <a:gd name="connsiteY23" fmla="*/ 133032 h 173642"/>
                  <a:gd name="connsiteX24" fmla="*/ 69059 w 170694"/>
                  <a:gd name="connsiteY24" fmla="*/ 130674 h 173642"/>
                  <a:gd name="connsiteX25" fmla="*/ 57119 w 170694"/>
                  <a:gd name="connsiteY25" fmla="*/ 123672 h 173642"/>
                  <a:gd name="connsiteX26" fmla="*/ 51886 w 170694"/>
                  <a:gd name="connsiteY26" fmla="*/ 113575 h 173642"/>
                  <a:gd name="connsiteX27" fmla="*/ 51076 w 170694"/>
                  <a:gd name="connsiteY27" fmla="*/ 94265 h 173642"/>
                  <a:gd name="connsiteX28" fmla="*/ 51076 w 170694"/>
                  <a:gd name="connsiteY28" fmla="*/ 79082 h 173642"/>
                  <a:gd name="connsiteX29" fmla="*/ 51813 w 170694"/>
                  <a:gd name="connsiteY29" fmla="*/ 60141 h 173642"/>
                  <a:gd name="connsiteX30" fmla="*/ 56972 w 170694"/>
                  <a:gd name="connsiteY30" fmla="*/ 50044 h 173642"/>
                  <a:gd name="connsiteX31" fmla="*/ 68617 w 170694"/>
                  <a:gd name="connsiteY31" fmla="*/ 42895 h 173642"/>
                  <a:gd name="connsiteX32" fmla="*/ 85642 w 170694"/>
                  <a:gd name="connsiteY32" fmla="*/ 40462 h 173642"/>
                  <a:gd name="connsiteX33" fmla="*/ 102372 w 170694"/>
                  <a:gd name="connsiteY33" fmla="*/ 42821 h 173642"/>
                  <a:gd name="connsiteX34" fmla="*/ 114312 w 170694"/>
                  <a:gd name="connsiteY34" fmla="*/ 49749 h 173642"/>
                  <a:gd name="connsiteX35" fmla="*/ 119618 w 170694"/>
                  <a:gd name="connsiteY35" fmla="*/ 59920 h 173642"/>
                  <a:gd name="connsiteX36" fmla="*/ 120429 w 170694"/>
                  <a:gd name="connsiteY36" fmla="*/ 79082 h 173642"/>
                  <a:gd name="connsiteX37" fmla="*/ 120429 w 170694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694" h="173642">
                    <a:moveTo>
                      <a:pt x="168557" y="36483"/>
                    </a:moveTo>
                    <a:cubicBezTo>
                      <a:pt x="167230" y="29555"/>
                      <a:pt x="162882" y="23290"/>
                      <a:pt x="155438" y="17467"/>
                    </a:cubicBezTo>
                    <a:cubicBezTo>
                      <a:pt x="148215" y="11645"/>
                      <a:pt x="138265" y="7223"/>
                      <a:pt x="126252" y="4422"/>
                    </a:cubicBezTo>
                    <a:cubicBezTo>
                      <a:pt x="114238" y="1474"/>
                      <a:pt x="100530" y="0"/>
                      <a:pt x="85421" y="0"/>
                    </a:cubicBezTo>
                    <a:cubicBezTo>
                      <a:pt x="69427" y="0"/>
                      <a:pt x="55350" y="1474"/>
                      <a:pt x="43263" y="4643"/>
                    </a:cubicBezTo>
                    <a:cubicBezTo>
                      <a:pt x="31176" y="7665"/>
                      <a:pt x="21668" y="12161"/>
                      <a:pt x="14667" y="17910"/>
                    </a:cubicBezTo>
                    <a:cubicBezTo>
                      <a:pt x="7518" y="23658"/>
                      <a:pt x="3317" y="30070"/>
                      <a:pt x="1990" y="36998"/>
                    </a:cubicBezTo>
                    <a:cubicBezTo>
                      <a:pt x="737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737" y="130232"/>
                      <a:pt x="2137" y="137012"/>
                    </a:cubicBezTo>
                    <a:cubicBezTo>
                      <a:pt x="3464" y="143866"/>
                      <a:pt x="7960" y="150279"/>
                      <a:pt x="15256" y="156101"/>
                    </a:cubicBezTo>
                    <a:cubicBezTo>
                      <a:pt x="22626" y="161923"/>
                      <a:pt x="32355" y="166272"/>
                      <a:pt x="44442" y="169220"/>
                    </a:cubicBezTo>
                    <a:cubicBezTo>
                      <a:pt x="56603" y="172021"/>
                      <a:pt x="70164" y="173642"/>
                      <a:pt x="85494" y="173642"/>
                    </a:cubicBezTo>
                    <a:cubicBezTo>
                      <a:pt x="101414" y="173642"/>
                      <a:pt x="115491" y="172021"/>
                      <a:pt x="127578" y="168999"/>
                    </a:cubicBezTo>
                    <a:cubicBezTo>
                      <a:pt x="139518" y="165903"/>
                      <a:pt x="149099" y="161555"/>
                      <a:pt x="156101" y="155732"/>
                    </a:cubicBezTo>
                    <a:cubicBezTo>
                      <a:pt x="163103" y="149984"/>
                      <a:pt x="167451" y="143572"/>
                      <a:pt x="168704" y="136570"/>
                    </a:cubicBezTo>
                    <a:cubicBezTo>
                      <a:pt x="170104" y="129716"/>
                      <a:pt x="170694" y="117850"/>
                      <a:pt x="170694" y="100972"/>
                    </a:cubicBezTo>
                    <a:lnTo>
                      <a:pt x="170694" y="72523"/>
                    </a:lnTo>
                    <a:cubicBezTo>
                      <a:pt x="170694" y="55350"/>
                      <a:pt x="170104" y="43337"/>
                      <a:pt x="168557" y="36483"/>
                    </a:cubicBezTo>
                    <a:close/>
                    <a:moveTo>
                      <a:pt x="120429" y="94339"/>
                    </a:moveTo>
                    <a:cubicBezTo>
                      <a:pt x="120429" y="103257"/>
                      <a:pt x="120134" y="109595"/>
                      <a:pt x="119618" y="113280"/>
                    </a:cubicBezTo>
                    <a:cubicBezTo>
                      <a:pt x="119029" y="117039"/>
                      <a:pt x="117407" y="120355"/>
                      <a:pt x="114459" y="123451"/>
                    </a:cubicBezTo>
                    <a:cubicBezTo>
                      <a:pt x="111585" y="126546"/>
                      <a:pt x="107752" y="128905"/>
                      <a:pt x="102814" y="130526"/>
                    </a:cubicBezTo>
                    <a:cubicBezTo>
                      <a:pt x="97950" y="132222"/>
                      <a:pt x="92128" y="133032"/>
                      <a:pt x="85642" y="133032"/>
                    </a:cubicBezTo>
                    <a:cubicBezTo>
                      <a:pt x="79525" y="133032"/>
                      <a:pt x="73997" y="132222"/>
                      <a:pt x="69059" y="130674"/>
                    </a:cubicBezTo>
                    <a:cubicBezTo>
                      <a:pt x="64194" y="129126"/>
                      <a:pt x="60215" y="126768"/>
                      <a:pt x="57119" y="123672"/>
                    </a:cubicBezTo>
                    <a:cubicBezTo>
                      <a:pt x="54245" y="120577"/>
                      <a:pt x="52476" y="117186"/>
                      <a:pt x="51886" y="113575"/>
                    </a:cubicBezTo>
                    <a:cubicBezTo>
                      <a:pt x="51223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297" y="63826"/>
                      <a:pt x="51813" y="60141"/>
                    </a:cubicBezTo>
                    <a:cubicBezTo>
                      <a:pt x="52255" y="56456"/>
                      <a:pt x="54024" y="52992"/>
                      <a:pt x="56972" y="50044"/>
                    </a:cubicBezTo>
                    <a:cubicBezTo>
                      <a:pt x="59846" y="46875"/>
                      <a:pt x="63752" y="44590"/>
                      <a:pt x="68617" y="42895"/>
                    </a:cubicBezTo>
                    <a:cubicBezTo>
                      <a:pt x="73555" y="41273"/>
                      <a:pt x="79156" y="40462"/>
                      <a:pt x="85642" y="40462"/>
                    </a:cubicBezTo>
                    <a:cubicBezTo>
                      <a:pt x="91759" y="40462"/>
                      <a:pt x="97582" y="41199"/>
                      <a:pt x="102372" y="42821"/>
                    </a:cubicBezTo>
                    <a:cubicBezTo>
                      <a:pt x="107237" y="44369"/>
                      <a:pt x="111290" y="46653"/>
                      <a:pt x="114312" y="49749"/>
                    </a:cubicBezTo>
                    <a:cubicBezTo>
                      <a:pt x="117186" y="52844"/>
                      <a:pt x="119029" y="56235"/>
                      <a:pt x="119618" y="59920"/>
                    </a:cubicBezTo>
                    <a:cubicBezTo>
                      <a:pt x="120134" y="63605"/>
                      <a:pt x="120429" y="69943"/>
                      <a:pt x="120429" y="79082"/>
                    </a:cubicBezTo>
                    <a:lnTo>
                      <a:pt x="120429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6398F8A3-1ECE-4DB7-A732-5ECAE4888EDB}"/>
                  </a:ext>
                </a:extLst>
              </p:cNvPr>
              <p:cNvSpPr/>
              <p:nvPr/>
            </p:nvSpPr>
            <p:spPr>
              <a:xfrm>
                <a:off x="1005903" y="6149135"/>
                <a:ext cx="170767" cy="173642"/>
              </a:xfrm>
              <a:custGeom>
                <a:avLst/>
                <a:gdLst>
                  <a:gd name="connsiteX0" fmla="*/ 168409 w 170767"/>
                  <a:gd name="connsiteY0" fmla="*/ 36483 h 173642"/>
                  <a:gd name="connsiteX1" fmla="*/ 155364 w 170767"/>
                  <a:gd name="connsiteY1" fmla="*/ 17467 h 173642"/>
                  <a:gd name="connsiteX2" fmla="*/ 126104 w 170767"/>
                  <a:gd name="connsiteY2" fmla="*/ 4422 h 173642"/>
                  <a:gd name="connsiteX3" fmla="*/ 85347 w 170767"/>
                  <a:gd name="connsiteY3" fmla="*/ 0 h 173642"/>
                  <a:gd name="connsiteX4" fmla="*/ 43189 w 170767"/>
                  <a:gd name="connsiteY4" fmla="*/ 4643 h 173642"/>
                  <a:gd name="connsiteX5" fmla="*/ 14446 w 170767"/>
                  <a:gd name="connsiteY5" fmla="*/ 17910 h 173642"/>
                  <a:gd name="connsiteX6" fmla="*/ 1990 w 170767"/>
                  <a:gd name="connsiteY6" fmla="*/ 36998 h 173642"/>
                  <a:gd name="connsiteX7" fmla="*/ 0 w 170767"/>
                  <a:gd name="connsiteY7" fmla="*/ 72523 h 173642"/>
                  <a:gd name="connsiteX8" fmla="*/ 0 w 170767"/>
                  <a:gd name="connsiteY8" fmla="*/ 100972 h 173642"/>
                  <a:gd name="connsiteX9" fmla="*/ 2137 w 170767"/>
                  <a:gd name="connsiteY9" fmla="*/ 137012 h 173642"/>
                  <a:gd name="connsiteX10" fmla="*/ 15183 w 170767"/>
                  <a:gd name="connsiteY10" fmla="*/ 156101 h 173642"/>
                  <a:gd name="connsiteX11" fmla="*/ 44442 w 170767"/>
                  <a:gd name="connsiteY11" fmla="*/ 169220 h 173642"/>
                  <a:gd name="connsiteX12" fmla="*/ 85421 w 170767"/>
                  <a:gd name="connsiteY12" fmla="*/ 173642 h 173642"/>
                  <a:gd name="connsiteX13" fmla="*/ 127431 w 170767"/>
                  <a:gd name="connsiteY13" fmla="*/ 168999 h 173642"/>
                  <a:gd name="connsiteX14" fmla="*/ 156101 w 170767"/>
                  <a:gd name="connsiteY14" fmla="*/ 155732 h 173642"/>
                  <a:gd name="connsiteX15" fmla="*/ 168778 w 170767"/>
                  <a:gd name="connsiteY15" fmla="*/ 136570 h 173642"/>
                  <a:gd name="connsiteX16" fmla="*/ 170768 w 170767"/>
                  <a:gd name="connsiteY16" fmla="*/ 100972 h 173642"/>
                  <a:gd name="connsiteX17" fmla="*/ 170768 w 170767"/>
                  <a:gd name="connsiteY17" fmla="*/ 72523 h 173642"/>
                  <a:gd name="connsiteX18" fmla="*/ 168409 w 170767"/>
                  <a:gd name="connsiteY18" fmla="*/ 36483 h 173642"/>
                  <a:gd name="connsiteX19" fmla="*/ 120282 w 170767"/>
                  <a:gd name="connsiteY19" fmla="*/ 94339 h 173642"/>
                  <a:gd name="connsiteX20" fmla="*/ 119397 w 170767"/>
                  <a:gd name="connsiteY20" fmla="*/ 113280 h 173642"/>
                  <a:gd name="connsiteX21" fmla="*/ 114238 w 170767"/>
                  <a:gd name="connsiteY21" fmla="*/ 123451 h 173642"/>
                  <a:gd name="connsiteX22" fmla="*/ 102741 w 170767"/>
                  <a:gd name="connsiteY22" fmla="*/ 130526 h 173642"/>
                  <a:gd name="connsiteX23" fmla="*/ 85642 w 170767"/>
                  <a:gd name="connsiteY23" fmla="*/ 133032 h 173642"/>
                  <a:gd name="connsiteX24" fmla="*/ 68912 w 170767"/>
                  <a:gd name="connsiteY24" fmla="*/ 130674 h 173642"/>
                  <a:gd name="connsiteX25" fmla="*/ 57193 w 170767"/>
                  <a:gd name="connsiteY25" fmla="*/ 123672 h 173642"/>
                  <a:gd name="connsiteX26" fmla="*/ 51665 w 170767"/>
                  <a:gd name="connsiteY26" fmla="*/ 113575 h 173642"/>
                  <a:gd name="connsiteX27" fmla="*/ 50928 w 170767"/>
                  <a:gd name="connsiteY27" fmla="*/ 94265 h 173642"/>
                  <a:gd name="connsiteX28" fmla="*/ 50928 w 170767"/>
                  <a:gd name="connsiteY28" fmla="*/ 79082 h 173642"/>
                  <a:gd name="connsiteX29" fmla="*/ 51591 w 170767"/>
                  <a:gd name="connsiteY29" fmla="*/ 60141 h 173642"/>
                  <a:gd name="connsiteX30" fmla="*/ 56824 w 170767"/>
                  <a:gd name="connsiteY30" fmla="*/ 50044 h 173642"/>
                  <a:gd name="connsiteX31" fmla="*/ 68543 w 170767"/>
                  <a:gd name="connsiteY31" fmla="*/ 42895 h 173642"/>
                  <a:gd name="connsiteX32" fmla="*/ 85568 w 170767"/>
                  <a:gd name="connsiteY32" fmla="*/ 40462 h 173642"/>
                  <a:gd name="connsiteX33" fmla="*/ 102151 w 170767"/>
                  <a:gd name="connsiteY33" fmla="*/ 42821 h 173642"/>
                  <a:gd name="connsiteX34" fmla="*/ 113944 w 170767"/>
                  <a:gd name="connsiteY34" fmla="*/ 49749 h 173642"/>
                  <a:gd name="connsiteX35" fmla="*/ 119324 w 170767"/>
                  <a:gd name="connsiteY35" fmla="*/ 59920 h 173642"/>
                  <a:gd name="connsiteX36" fmla="*/ 120208 w 170767"/>
                  <a:gd name="connsiteY36" fmla="*/ 79082 h 173642"/>
                  <a:gd name="connsiteX37" fmla="*/ 120208 w 170767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767" h="173642">
                    <a:moveTo>
                      <a:pt x="168409" y="36483"/>
                    </a:moveTo>
                    <a:cubicBezTo>
                      <a:pt x="167156" y="29555"/>
                      <a:pt x="162734" y="23290"/>
                      <a:pt x="155364" y="17467"/>
                    </a:cubicBezTo>
                    <a:cubicBezTo>
                      <a:pt x="147994" y="11645"/>
                      <a:pt x="138339" y="7223"/>
                      <a:pt x="126104" y="4422"/>
                    </a:cubicBezTo>
                    <a:cubicBezTo>
                      <a:pt x="114017" y="1474"/>
                      <a:pt x="100456" y="0"/>
                      <a:pt x="85347" y="0"/>
                    </a:cubicBezTo>
                    <a:cubicBezTo>
                      <a:pt x="69206" y="0"/>
                      <a:pt x="55203" y="1474"/>
                      <a:pt x="43189" y="4643"/>
                    </a:cubicBezTo>
                    <a:cubicBezTo>
                      <a:pt x="31176" y="7665"/>
                      <a:pt x="21668" y="12161"/>
                      <a:pt x="14446" y="17910"/>
                    </a:cubicBezTo>
                    <a:cubicBezTo>
                      <a:pt x="7444" y="23658"/>
                      <a:pt x="3390" y="30070"/>
                      <a:pt x="1990" y="36998"/>
                    </a:cubicBezTo>
                    <a:cubicBezTo>
                      <a:pt x="663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663" y="130232"/>
                      <a:pt x="2137" y="137012"/>
                    </a:cubicBezTo>
                    <a:cubicBezTo>
                      <a:pt x="3464" y="143866"/>
                      <a:pt x="7886" y="150279"/>
                      <a:pt x="15183" y="156101"/>
                    </a:cubicBezTo>
                    <a:cubicBezTo>
                      <a:pt x="22553" y="161923"/>
                      <a:pt x="32282" y="166272"/>
                      <a:pt x="44442" y="169220"/>
                    </a:cubicBezTo>
                    <a:cubicBezTo>
                      <a:pt x="56603" y="172021"/>
                      <a:pt x="70164" y="173642"/>
                      <a:pt x="85421" y="173642"/>
                    </a:cubicBezTo>
                    <a:cubicBezTo>
                      <a:pt x="101414" y="173642"/>
                      <a:pt x="115418" y="172021"/>
                      <a:pt x="127431" y="168999"/>
                    </a:cubicBezTo>
                    <a:cubicBezTo>
                      <a:pt x="139518" y="165903"/>
                      <a:pt x="149026" y="161555"/>
                      <a:pt x="156101" y="155732"/>
                    </a:cubicBezTo>
                    <a:cubicBezTo>
                      <a:pt x="163250" y="149984"/>
                      <a:pt x="167451" y="143572"/>
                      <a:pt x="168778" y="136570"/>
                    </a:cubicBezTo>
                    <a:cubicBezTo>
                      <a:pt x="170178" y="129716"/>
                      <a:pt x="170768" y="117850"/>
                      <a:pt x="170768" y="100972"/>
                    </a:cubicBezTo>
                    <a:lnTo>
                      <a:pt x="170768" y="72523"/>
                    </a:lnTo>
                    <a:cubicBezTo>
                      <a:pt x="170620" y="55350"/>
                      <a:pt x="169883" y="43337"/>
                      <a:pt x="168409" y="36483"/>
                    </a:cubicBezTo>
                    <a:close/>
                    <a:moveTo>
                      <a:pt x="120282" y="94339"/>
                    </a:moveTo>
                    <a:cubicBezTo>
                      <a:pt x="120282" y="103257"/>
                      <a:pt x="120061" y="109595"/>
                      <a:pt x="119397" y="113280"/>
                    </a:cubicBezTo>
                    <a:cubicBezTo>
                      <a:pt x="118882" y="117039"/>
                      <a:pt x="117260" y="120355"/>
                      <a:pt x="114238" y="123451"/>
                    </a:cubicBezTo>
                    <a:cubicBezTo>
                      <a:pt x="111511" y="126546"/>
                      <a:pt x="107531" y="128905"/>
                      <a:pt x="102741" y="130526"/>
                    </a:cubicBezTo>
                    <a:cubicBezTo>
                      <a:pt x="97876" y="132222"/>
                      <a:pt x="92054" y="133032"/>
                      <a:pt x="85642" y="133032"/>
                    </a:cubicBezTo>
                    <a:cubicBezTo>
                      <a:pt x="79525" y="133032"/>
                      <a:pt x="73850" y="132222"/>
                      <a:pt x="68912" y="130674"/>
                    </a:cubicBezTo>
                    <a:cubicBezTo>
                      <a:pt x="64047" y="129126"/>
                      <a:pt x="60141" y="126768"/>
                      <a:pt x="57193" y="123672"/>
                    </a:cubicBezTo>
                    <a:cubicBezTo>
                      <a:pt x="54024" y="120577"/>
                      <a:pt x="52329" y="117186"/>
                      <a:pt x="51665" y="113575"/>
                    </a:cubicBezTo>
                    <a:cubicBezTo>
                      <a:pt x="51149" y="109816"/>
                      <a:pt x="50928" y="103404"/>
                      <a:pt x="50928" y="94265"/>
                    </a:cubicBezTo>
                    <a:lnTo>
                      <a:pt x="50928" y="79082"/>
                    </a:lnTo>
                    <a:cubicBezTo>
                      <a:pt x="50928" y="70164"/>
                      <a:pt x="51149" y="63826"/>
                      <a:pt x="51591" y="60141"/>
                    </a:cubicBezTo>
                    <a:cubicBezTo>
                      <a:pt x="52255" y="56456"/>
                      <a:pt x="53950" y="52992"/>
                      <a:pt x="56824" y="50044"/>
                    </a:cubicBezTo>
                    <a:cubicBezTo>
                      <a:pt x="59772" y="46875"/>
                      <a:pt x="63531" y="44590"/>
                      <a:pt x="68543" y="42895"/>
                    </a:cubicBezTo>
                    <a:cubicBezTo>
                      <a:pt x="73334" y="41273"/>
                      <a:pt x="79009" y="40462"/>
                      <a:pt x="85568" y="40462"/>
                    </a:cubicBezTo>
                    <a:cubicBezTo>
                      <a:pt x="91685" y="40462"/>
                      <a:pt x="97213" y="41199"/>
                      <a:pt x="102151" y="42821"/>
                    </a:cubicBezTo>
                    <a:cubicBezTo>
                      <a:pt x="107089" y="44369"/>
                      <a:pt x="111069" y="46653"/>
                      <a:pt x="113944" y="49749"/>
                    </a:cubicBezTo>
                    <a:cubicBezTo>
                      <a:pt x="116965" y="52844"/>
                      <a:pt x="118808" y="56235"/>
                      <a:pt x="119324" y="59920"/>
                    </a:cubicBezTo>
                    <a:cubicBezTo>
                      <a:pt x="119987" y="63605"/>
                      <a:pt x="120208" y="69943"/>
                      <a:pt x="120208" y="79082"/>
                    </a:cubicBezTo>
                    <a:lnTo>
                      <a:pt x="120208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804087D-8F29-46A8-BF2D-BDF468A14609}"/>
                  </a:ext>
                </a:extLst>
              </p:cNvPr>
              <p:cNvSpPr/>
              <p:nvPr/>
            </p:nvSpPr>
            <p:spPr>
              <a:xfrm>
                <a:off x="809634" y="6149135"/>
                <a:ext cx="170915" cy="173642"/>
              </a:xfrm>
              <a:custGeom>
                <a:avLst/>
                <a:gdLst>
                  <a:gd name="connsiteX0" fmla="*/ 168483 w 170915"/>
                  <a:gd name="connsiteY0" fmla="*/ 36483 h 173642"/>
                  <a:gd name="connsiteX1" fmla="*/ 155659 w 170915"/>
                  <a:gd name="connsiteY1" fmla="*/ 17467 h 173642"/>
                  <a:gd name="connsiteX2" fmla="*/ 126325 w 170915"/>
                  <a:gd name="connsiteY2" fmla="*/ 4422 h 173642"/>
                  <a:gd name="connsiteX3" fmla="*/ 85347 w 170915"/>
                  <a:gd name="connsiteY3" fmla="*/ 0 h 173642"/>
                  <a:gd name="connsiteX4" fmla="*/ 43337 w 170915"/>
                  <a:gd name="connsiteY4" fmla="*/ 4643 h 173642"/>
                  <a:gd name="connsiteX5" fmla="*/ 14740 w 170915"/>
                  <a:gd name="connsiteY5" fmla="*/ 17910 h 173642"/>
                  <a:gd name="connsiteX6" fmla="*/ 2064 w 170915"/>
                  <a:gd name="connsiteY6" fmla="*/ 36998 h 173642"/>
                  <a:gd name="connsiteX7" fmla="*/ 0 w 170915"/>
                  <a:gd name="connsiteY7" fmla="*/ 72523 h 173642"/>
                  <a:gd name="connsiteX8" fmla="*/ 0 w 170915"/>
                  <a:gd name="connsiteY8" fmla="*/ 100972 h 173642"/>
                  <a:gd name="connsiteX9" fmla="*/ 2137 w 170915"/>
                  <a:gd name="connsiteY9" fmla="*/ 137012 h 173642"/>
                  <a:gd name="connsiteX10" fmla="*/ 15183 w 170915"/>
                  <a:gd name="connsiteY10" fmla="*/ 156101 h 173642"/>
                  <a:gd name="connsiteX11" fmla="*/ 44369 w 170915"/>
                  <a:gd name="connsiteY11" fmla="*/ 169220 h 173642"/>
                  <a:gd name="connsiteX12" fmla="*/ 85347 w 170915"/>
                  <a:gd name="connsiteY12" fmla="*/ 173642 h 173642"/>
                  <a:gd name="connsiteX13" fmla="*/ 127505 w 170915"/>
                  <a:gd name="connsiteY13" fmla="*/ 168999 h 173642"/>
                  <a:gd name="connsiteX14" fmla="*/ 156175 w 170915"/>
                  <a:gd name="connsiteY14" fmla="*/ 155732 h 173642"/>
                  <a:gd name="connsiteX15" fmla="*/ 168704 w 170915"/>
                  <a:gd name="connsiteY15" fmla="*/ 136570 h 173642"/>
                  <a:gd name="connsiteX16" fmla="*/ 170915 w 170915"/>
                  <a:gd name="connsiteY16" fmla="*/ 100972 h 173642"/>
                  <a:gd name="connsiteX17" fmla="*/ 170915 w 170915"/>
                  <a:gd name="connsiteY17" fmla="*/ 72523 h 173642"/>
                  <a:gd name="connsiteX18" fmla="*/ 168483 w 170915"/>
                  <a:gd name="connsiteY18" fmla="*/ 36483 h 173642"/>
                  <a:gd name="connsiteX19" fmla="*/ 120356 w 170915"/>
                  <a:gd name="connsiteY19" fmla="*/ 94339 h 173642"/>
                  <a:gd name="connsiteX20" fmla="*/ 119692 w 170915"/>
                  <a:gd name="connsiteY20" fmla="*/ 113280 h 173642"/>
                  <a:gd name="connsiteX21" fmla="*/ 114459 w 170915"/>
                  <a:gd name="connsiteY21" fmla="*/ 123451 h 173642"/>
                  <a:gd name="connsiteX22" fmla="*/ 102814 w 170915"/>
                  <a:gd name="connsiteY22" fmla="*/ 130526 h 173642"/>
                  <a:gd name="connsiteX23" fmla="*/ 85789 w 170915"/>
                  <a:gd name="connsiteY23" fmla="*/ 133032 h 173642"/>
                  <a:gd name="connsiteX24" fmla="*/ 69206 w 170915"/>
                  <a:gd name="connsiteY24" fmla="*/ 130674 h 173642"/>
                  <a:gd name="connsiteX25" fmla="*/ 57340 w 170915"/>
                  <a:gd name="connsiteY25" fmla="*/ 123672 h 173642"/>
                  <a:gd name="connsiteX26" fmla="*/ 51960 w 170915"/>
                  <a:gd name="connsiteY26" fmla="*/ 113575 h 173642"/>
                  <a:gd name="connsiteX27" fmla="*/ 51076 w 170915"/>
                  <a:gd name="connsiteY27" fmla="*/ 94265 h 173642"/>
                  <a:gd name="connsiteX28" fmla="*/ 51076 w 170915"/>
                  <a:gd name="connsiteY28" fmla="*/ 79082 h 173642"/>
                  <a:gd name="connsiteX29" fmla="*/ 51813 w 170915"/>
                  <a:gd name="connsiteY29" fmla="*/ 60141 h 173642"/>
                  <a:gd name="connsiteX30" fmla="*/ 56972 w 170915"/>
                  <a:gd name="connsiteY30" fmla="*/ 50044 h 173642"/>
                  <a:gd name="connsiteX31" fmla="*/ 68617 w 170915"/>
                  <a:gd name="connsiteY31" fmla="*/ 42895 h 173642"/>
                  <a:gd name="connsiteX32" fmla="*/ 85789 w 170915"/>
                  <a:gd name="connsiteY32" fmla="*/ 40462 h 173642"/>
                  <a:gd name="connsiteX33" fmla="*/ 102299 w 170915"/>
                  <a:gd name="connsiteY33" fmla="*/ 42821 h 173642"/>
                  <a:gd name="connsiteX34" fmla="*/ 114238 w 170915"/>
                  <a:gd name="connsiteY34" fmla="*/ 49749 h 173642"/>
                  <a:gd name="connsiteX35" fmla="*/ 119692 w 170915"/>
                  <a:gd name="connsiteY35" fmla="*/ 59920 h 173642"/>
                  <a:gd name="connsiteX36" fmla="*/ 120356 w 170915"/>
                  <a:gd name="connsiteY36" fmla="*/ 79082 h 173642"/>
                  <a:gd name="connsiteX37" fmla="*/ 120356 w 170915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915" h="173642">
                    <a:moveTo>
                      <a:pt x="168483" y="36483"/>
                    </a:moveTo>
                    <a:cubicBezTo>
                      <a:pt x="167230" y="29555"/>
                      <a:pt x="162955" y="23290"/>
                      <a:pt x="155659" y="17467"/>
                    </a:cubicBezTo>
                    <a:cubicBezTo>
                      <a:pt x="148215" y="11645"/>
                      <a:pt x="138413" y="7223"/>
                      <a:pt x="126325" y="4422"/>
                    </a:cubicBezTo>
                    <a:cubicBezTo>
                      <a:pt x="114238" y="1474"/>
                      <a:pt x="100530" y="0"/>
                      <a:pt x="85347" y="0"/>
                    </a:cubicBezTo>
                    <a:cubicBezTo>
                      <a:pt x="69427" y="0"/>
                      <a:pt x="55424" y="1474"/>
                      <a:pt x="43337" y="4643"/>
                    </a:cubicBezTo>
                    <a:cubicBezTo>
                      <a:pt x="31397" y="7665"/>
                      <a:pt x="21742" y="12161"/>
                      <a:pt x="14740" y="17910"/>
                    </a:cubicBezTo>
                    <a:cubicBezTo>
                      <a:pt x="7591" y="23658"/>
                      <a:pt x="3390" y="30070"/>
                      <a:pt x="2064" y="36998"/>
                    </a:cubicBezTo>
                    <a:cubicBezTo>
                      <a:pt x="590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811" y="130232"/>
                      <a:pt x="2137" y="137012"/>
                    </a:cubicBezTo>
                    <a:cubicBezTo>
                      <a:pt x="3390" y="143866"/>
                      <a:pt x="7960" y="150279"/>
                      <a:pt x="15183" y="156101"/>
                    </a:cubicBezTo>
                    <a:cubicBezTo>
                      <a:pt x="22553" y="161923"/>
                      <a:pt x="32282" y="166272"/>
                      <a:pt x="44369" y="169220"/>
                    </a:cubicBezTo>
                    <a:cubicBezTo>
                      <a:pt x="56530" y="172021"/>
                      <a:pt x="70238" y="173642"/>
                      <a:pt x="85347" y="173642"/>
                    </a:cubicBezTo>
                    <a:cubicBezTo>
                      <a:pt x="101488" y="173642"/>
                      <a:pt x="115344" y="172021"/>
                      <a:pt x="127505" y="168999"/>
                    </a:cubicBezTo>
                    <a:cubicBezTo>
                      <a:pt x="139518" y="165903"/>
                      <a:pt x="149099" y="161555"/>
                      <a:pt x="156175" y="155732"/>
                    </a:cubicBezTo>
                    <a:cubicBezTo>
                      <a:pt x="163250" y="149984"/>
                      <a:pt x="167377" y="143572"/>
                      <a:pt x="168704" y="136570"/>
                    </a:cubicBezTo>
                    <a:cubicBezTo>
                      <a:pt x="170178" y="129716"/>
                      <a:pt x="170915" y="117850"/>
                      <a:pt x="170915" y="100972"/>
                    </a:cubicBezTo>
                    <a:lnTo>
                      <a:pt x="170915" y="72523"/>
                    </a:lnTo>
                    <a:cubicBezTo>
                      <a:pt x="170841" y="55350"/>
                      <a:pt x="170178" y="43337"/>
                      <a:pt x="168483" y="36483"/>
                    </a:cubicBezTo>
                    <a:close/>
                    <a:moveTo>
                      <a:pt x="120356" y="94339"/>
                    </a:moveTo>
                    <a:cubicBezTo>
                      <a:pt x="120356" y="103257"/>
                      <a:pt x="120134" y="109595"/>
                      <a:pt x="119692" y="113280"/>
                    </a:cubicBezTo>
                    <a:cubicBezTo>
                      <a:pt x="119176" y="117039"/>
                      <a:pt x="117481" y="120355"/>
                      <a:pt x="114459" y="123451"/>
                    </a:cubicBezTo>
                    <a:cubicBezTo>
                      <a:pt x="111585" y="126546"/>
                      <a:pt x="107753" y="128905"/>
                      <a:pt x="102814" y="130526"/>
                    </a:cubicBezTo>
                    <a:cubicBezTo>
                      <a:pt x="97950" y="132222"/>
                      <a:pt x="92201" y="133032"/>
                      <a:pt x="85789" y="133032"/>
                    </a:cubicBezTo>
                    <a:cubicBezTo>
                      <a:pt x="79598" y="133032"/>
                      <a:pt x="74144" y="132222"/>
                      <a:pt x="69206" y="130674"/>
                    </a:cubicBezTo>
                    <a:cubicBezTo>
                      <a:pt x="64268" y="129126"/>
                      <a:pt x="60288" y="126768"/>
                      <a:pt x="57340" y="123672"/>
                    </a:cubicBezTo>
                    <a:cubicBezTo>
                      <a:pt x="54318" y="120577"/>
                      <a:pt x="52476" y="117186"/>
                      <a:pt x="51960" y="113575"/>
                    </a:cubicBezTo>
                    <a:cubicBezTo>
                      <a:pt x="51370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370" y="63826"/>
                      <a:pt x="51813" y="60141"/>
                    </a:cubicBezTo>
                    <a:cubicBezTo>
                      <a:pt x="52476" y="56456"/>
                      <a:pt x="54171" y="52992"/>
                      <a:pt x="56972" y="50044"/>
                    </a:cubicBezTo>
                    <a:cubicBezTo>
                      <a:pt x="59920" y="46875"/>
                      <a:pt x="63752" y="44590"/>
                      <a:pt x="68617" y="42895"/>
                    </a:cubicBezTo>
                    <a:cubicBezTo>
                      <a:pt x="73555" y="41273"/>
                      <a:pt x="79303" y="40462"/>
                      <a:pt x="85789" y="40462"/>
                    </a:cubicBezTo>
                    <a:cubicBezTo>
                      <a:pt x="91980" y="40462"/>
                      <a:pt x="97508" y="41199"/>
                      <a:pt x="102299" y="42821"/>
                    </a:cubicBezTo>
                    <a:cubicBezTo>
                      <a:pt x="107310" y="44369"/>
                      <a:pt x="111290" y="46653"/>
                      <a:pt x="114238" y="49749"/>
                    </a:cubicBezTo>
                    <a:cubicBezTo>
                      <a:pt x="117260" y="52844"/>
                      <a:pt x="119103" y="56235"/>
                      <a:pt x="119692" y="59920"/>
                    </a:cubicBezTo>
                    <a:cubicBezTo>
                      <a:pt x="120134" y="63605"/>
                      <a:pt x="120356" y="69943"/>
                      <a:pt x="120356" y="79082"/>
                    </a:cubicBezTo>
                    <a:lnTo>
                      <a:pt x="120356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D36F2A38-2ED7-4C8E-8897-95E6E5D14B6A}"/>
                  </a:ext>
                </a:extLst>
              </p:cNvPr>
              <p:cNvSpPr/>
              <p:nvPr/>
            </p:nvSpPr>
            <p:spPr>
              <a:xfrm>
                <a:off x="1854435" y="6152378"/>
                <a:ext cx="160965" cy="167745"/>
              </a:xfrm>
              <a:custGeom>
                <a:avLst/>
                <a:gdLst>
                  <a:gd name="connsiteX0" fmla="*/ 0 w 160965"/>
                  <a:gd name="connsiteY0" fmla="*/ 167746 h 167745"/>
                  <a:gd name="connsiteX1" fmla="*/ 48791 w 160965"/>
                  <a:gd name="connsiteY1" fmla="*/ 167746 h 167745"/>
                  <a:gd name="connsiteX2" fmla="*/ 48791 w 160965"/>
                  <a:gd name="connsiteY2" fmla="*/ 75692 h 167745"/>
                  <a:gd name="connsiteX3" fmla="*/ 111954 w 160965"/>
                  <a:gd name="connsiteY3" fmla="*/ 167746 h 167745"/>
                  <a:gd name="connsiteX4" fmla="*/ 160965 w 160965"/>
                  <a:gd name="connsiteY4" fmla="*/ 167746 h 167745"/>
                  <a:gd name="connsiteX5" fmla="*/ 160965 w 160965"/>
                  <a:gd name="connsiteY5" fmla="*/ 0 h 167745"/>
                  <a:gd name="connsiteX6" fmla="*/ 111954 w 160965"/>
                  <a:gd name="connsiteY6" fmla="*/ 0 h 167745"/>
                  <a:gd name="connsiteX7" fmla="*/ 111954 w 160965"/>
                  <a:gd name="connsiteY7" fmla="*/ 92791 h 167745"/>
                  <a:gd name="connsiteX8" fmla="*/ 48570 w 160965"/>
                  <a:gd name="connsiteY8" fmla="*/ 0 h 167745"/>
                  <a:gd name="connsiteX9" fmla="*/ 0 w 160965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965" h="167745">
                    <a:moveTo>
                      <a:pt x="0" y="167746"/>
                    </a:moveTo>
                    <a:lnTo>
                      <a:pt x="48791" y="167746"/>
                    </a:lnTo>
                    <a:lnTo>
                      <a:pt x="48791" y="75692"/>
                    </a:lnTo>
                    <a:lnTo>
                      <a:pt x="111954" y="167746"/>
                    </a:lnTo>
                    <a:lnTo>
                      <a:pt x="160965" y="167746"/>
                    </a:lnTo>
                    <a:lnTo>
                      <a:pt x="160965" y="0"/>
                    </a:lnTo>
                    <a:lnTo>
                      <a:pt x="111954" y="0"/>
                    </a:lnTo>
                    <a:lnTo>
                      <a:pt x="111954" y="92791"/>
                    </a:lnTo>
                    <a:lnTo>
                      <a:pt x="485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EE1219D-C2D8-4D37-870E-7F4A5B996900}"/>
                  </a:ext>
                </a:extLst>
              </p:cNvPr>
              <p:cNvSpPr/>
              <p:nvPr/>
            </p:nvSpPr>
            <p:spPr>
              <a:xfrm>
                <a:off x="1580264" y="6152378"/>
                <a:ext cx="52623" cy="167745"/>
              </a:xfrm>
              <a:custGeom>
                <a:avLst/>
                <a:gdLst>
                  <a:gd name="connsiteX0" fmla="*/ 0 w 52623"/>
                  <a:gd name="connsiteY0" fmla="*/ 0 h 167745"/>
                  <a:gd name="connsiteX1" fmla="*/ 52623 w 52623"/>
                  <a:gd name="connsiteY1" fmla="*/ 0 h 167745"/>
                  <a:gd name="connsiteX2" fmla="*/ 52623 w 52623"/>
                  <a:gd name="connsiteY2" fmla="*/ 167746 h 167745"/>
                  <a:gd name="connsiteX3" fmla="*/ 0 w 52623"/>
                  <a:gd name="connsiteY3" fmla="*/ 167746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" h="167745">
                    <a:moveTo>
                      <a:pt x="0" y="0"/>
                    </a:moveTo>
                    <a:lnTo>
                      <a:pt x="52623" y="0"/>
                    </a:lnTo>
                    <a:lnTo>
                      <a:pt x="52623" y="167746"/>
                    </a:lnTo>
                    <a:lnTo>
                      <a:pt x="0" y="167746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C4525F0-BD55-424F-B74C-170DE082BE35}"/>
                  </a:ext>
                </a:extLst>
              </p:cNvPr>
              <p:cNvSpPr/>
              <p:nvPr/>
            </p:nvSpPr>
            <p:spPr>
              <a:xfrm>
                <a:off x="1420920" y="6152378"/>
                <a:ext cx="133843" cy="167745"/>
              </a:xfrm>
              <a:custGeom>
                <a:avLst/>
                <a:gdLst>
                  <a:gd name="connsiteX0" fmla="*/ 0 w 133843"/>
                  <a:gd name="connsiteY0" fmla="*/ 167746 h 167745"/>
                  <a:gd name="connsiteX1" fmla="*/ 133843 w 133843"/>
                  <a:gd name="connsiteY1" fmla="*/ 167746 h 167745"/>
                  <a:gd name="connsiteX2" fmla="*/ 133843 w 133843"/>
                  <a:gd name="connsiteY2" fmla="*/ 126546 h 167745"/>
                  <a:gd name="connsiteX3" fmla="*/ 52697 w 133843"/>
                  <a:gd name="connsiteY3" fmla="*/ 126546 h 167745"/>
                  <a:gd name="connsiteX4" fmla="*/ 52697 w 133843"/>
                  <a:gd name="connsiteY4" fmla="*/ 0 h 167745"/>
                  <a:gd name="connsiteX5" fmla="*/ 0 w 133843"/>
                  <a:gd name="connsiteY5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843" h="167745">
                    <a:moveTo>
                      <a:pt x="0" y="167746"/>
                    </a:moveTo>
                    <a:lnTo>
                      <a:pt x="133843" y="167746"/>
                    </a:lnTo>
                    <a:lnTo>
                      <a:pt x="133843" y="126546"/>
                    </a:lnTo>
                    <a:lnTo>
                      <a:pt x="52697" y="126546"/>
                    </a:lnTo>
                    <a:lnTo>
                      <a:pt x="526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6F1D91-CA2D-45B1-9C7A-ADEBD08C2CF4}"/>
                  </a:ext>
                </a:extLst>
              </p:cNvPr>
              <p:cNvSpPr/>
              <p:nvPr/>
            </p:nvSpPr>
            <p:spPr>
              <a:xfrm>
                <a:off x="1202024" y="6152378"/>
                <a:ext cx="189267" cy="167745"/>
              </a:xfrm>
              <a:custGeom>
                <a:avLst/>
                <a:gdLst>
                  <a:gd name="connsiteX0" fmla="*/ 0 w 189267"/>
                  <a:gd name="connsiteY0" fmla="*/ 167746 h 167745"/>
                  <a:gd name="connsiteX1" fmla="*/ 42526 w 189267"/>
                  <a:gd name="connsiteY1" fmla="*/ 167746 h 167745"/>
                  <a:gd name="connsiteX2" fmla="*/ 42526 w 189267"/>
                  <a:gd name="connsiteY2" fmla="*/ 39799 h 167745"/>
                  <a:gd name="connsiteX3" fmla="*/ 75250 w 189267"/>
                  <a:gd name="connsiteY3" fmla="*/ 167746 h 167745"/>
                  <a:gd name="connsiteX4" fmla="*/ 113870 w 189267"/>
                  <a:gd name="connsiteY4" fmla="*/ 167746 h 167745"/>
                  <a:gd name="connsiteX5" fmla="*/ 146667 w 189267"/>
                  <a:gd name="connsiteY5" fmla="*/ 36851 h 167745"/>
                  <a:gd name="connsiteX6" fmla="*/ 146667 w 189267"/>
                  <a:gd name="connsiteY6" fmla="*/ 167746 h 167745"/>
                  <a:gd name="connsiteX7" fmla="*/ 189267 w 189267"/>
                  <a:gd name="connsiteY7" fmla="*/ 167746 h 167745"/>
                  <a:gd name="connsiteX8" fmla="*/ 189267 w 189267"/>
                  <a:gd name="connsiteY8" fmla="*/ 0 h 167745"/>
                  <a:gd name="connsiteX9" fmla="*/ 115270 w 189267"/>
                  <a:gd name="connsiteY9" fmla="*/ 0 h 167745"/>
                  <a:gd name="connsiteX10" fmla="*/ 94928 w 189267"/>
                  <a:gd name="connsiteY10" fmla="*/ 84168 h 167745"/>
                  <a:gd name="connsiteX11" fmla="*/ 74292 w 189267"/>
                  <a:gd name="connsiteY11" fmla="*/ 0 h 167745"/>
                  <a:gd name="connsiteX12" fmla="*/ 0 w 189267"/>
                  <a:gd name="connsiteY12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267" h="167745">
                    <a:moveTo>
                      <a:pt x="0" y="167746"/>
                    </a:moveTo>
                    <a:lnTo>
                      <a:pt x="42526" y="167746"/>
                    </a:lnTo>
                    <a:lnTo>
                      <a:pt x="42526" y="39799"/>
                    </a:lnTo>
                    <a:lnTo>
                      <a:pt x="75250" y="167746"/>
                    </a:lnTo>
                    <a:lnTo>
                      <a:pt x="113870" y="167746"/>
                    </a:lnTo>
                    <a:lnTo>
                      <a:pt x="146667" y="36851"/>
                    </a:lnTo>
                    <a:lnTo>
                      <a:pt x="146667" y="167746"/>
                    </a:lnTo>
                    <a:lnTo>
                      <a:pt x="189267" y="167746"/>
                    </a:lnTo>
                    <a:lnTo>
                      <a:pt x="189267" y="0"/>
                    </a:lnTo>
                    <a:lnTo>
                      <a:pt x="115270" y="0"/>
                    </a:lnTo>
                    <a:lnTo>
                      <a:pt x="94928" y="84168"/>
                    </a:lnTo>
                    <a:lnTo>
                      <a:pt x="7429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B7CAB71-E85F-4E1D-974D-E337FF21C55C}"/>
                  </a:ext>
                </a:extLst>
              </p:cNvPr>
              <p:cNvSpPr/>
              <p:nvPr/>
            </p:nvSpPr>
            <p:spPr>
              <a:xfrm>
                <a:off x="626264" y="6152378"/>
                <a:ext cx="162144" cy="167745"/>
              </a:xfrm>
              <a:custGeom>
                <a:avLst/>
                <a:gdLst>
                  <a:gd name="connsiteX0" fmla="*/ 0 w 162144"/>
                  <a:gd name="connsiteY0" fmla="*/ 35745 h 167745"/>
                  <a:gd name="connsiteX1" fmla="*/ 97360 w 162144"/>
                  <a:gd name="connsiteY1" fmla="*/ 35745 h 167745"/>
                  <a:gd name="connsiteX2" fmla="*/ 0 w 162144"/>
                  <a:gd name="connsiteY2" fmla="*/ 132959 h 167745"/>
                  <a:gd name="connsiteX3" fmla="*/ 0 w 162144"/>
                  <a:gd name="connsiteY3" fmla="*/ 167746 h 167745"/>
                  <a:gd name="connsiteX4" fmla="*/ 162145 w 162144"/>
                  <a:gd name="connsiteY4" fmla="*/ 167746 h 167745"/>
                  <a:gd name="connsiteX5" fmla="*/ 162145 w 162144"/>
                  <a:gd name="connsiteY5" fmla="*/ 131706 h 167745"/>
                  <a:gd name="connsiteX6" fmla="*/ 64416 w 162144"/>
                  <a:gd name="connsiteY6" fmla="*/ 131706 h 167745"/>
                  <a:gd name="connsiteX7" fmla="*/ 161481 w 162144"/>
                  <a:gd name="connsiteY7" fmla="*/ 34714 h 167745"/>
                  <a:gd name="connsiteX8" fmla="*/ 161481 w 162144"/>
                  <a:gd name="connsiteY8" fmla="*/ 0 h 167745"/>
                  <a:gd name="connsiteX9" fmla="*/ 0 w 162144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44" h="167745">
                    <a:moveTo>
                      <a:pt x="0" y="35745"/>
                    </a:moveTo>
                    <a:lnTo>
                      <a:pt x="97360" y="35745"/>
                    </a:lnTo>
                    <a:lnTo>
                      <a:pt x="0" y="132959"/>
                    </a:lnTo>
                    <a:lnTo>
                      <a:pt x="0" y="167746"/>
                    </a:lnTo>
                    <a:lnTo>
                      <a:pt x="162145" y="167746"/>
                    </a:lnTo>
                    <a:lnTo>
                      <a:pt x="162145" y="131706"/>
                    </a:lnTo>
                    <a:lnTo>
                      <a:pt x="64416" y="131706"/>
                    </a:lnTo>
                    <a:lnTo>
                      <a:pt x="161481" y="34714"/>
                    </a:lnTo>
                    <a:lnTo>
                      <a:pt x="1614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30413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443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922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16" name="灯片编号占位符 63"/>
          <p:cNvSpPr txBox="1">
            <a:spLocks/>
          </p:cNvSpPr>
          <p:nvPr userDrawn="1"/>
        </p:nvSpPr>
        <p:spPr>
          <a:xfrm>
            <a:off x="10478412" y="6478607"/>
            <a:ext cx="15121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82518AED-B3A1-4D1C-9F81-1F97C69D598D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B57557D-8BB2-4686-86B1-789633147923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2">
              <a:extLst>
                <a:ext uri="{FF2B5EF4-FFF2-40B4-BE49-F238E27FC236}">
                  <a16:creationId xmlns:a16="http://schemas.microsoft.com/office/drawing/2014/main" id="{52B4D5A2-635F-4987-8A48-C6DC0BE70F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196BA3BF-2298-42AD-B684-22111E92FD0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02B14FEF-CE4F-4144-8F78-CB9624F15E8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BD506AB8-84F8-4F62-B955-6F04501BC1D8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BF8AFD86-BBA1-46B9-A6E3-A4C211BC0494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FCD14F0-493C-4EB4-8D60-F13C076B52C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6A43382A-F7F8-4AE3-90E3-C6860906C732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A3F38A8-7C6B-469C-9071-98B414C0BB3B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12E99F7-45B6-446D-A765-0A9DDACAC089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66911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331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1</a:t>
            </a:fld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85E549D-2022-4518-98DF-66726466F914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合并一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AB784A-46F7-4BB3-B9AA-B61BCFFA6BA8}"/>
              </a:ext>
            </a:extLst>
          </p:cNvPr>
          <p:cNvSpPr txBox="1"/>
          <p:nvPr/>
        </p:nvSpPr>
        <p:spPr>
          <a:xfrm>
            <a:off x="660610" y="691256"/>
            <a:ext cx="106199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3C464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基于产品全生命周期，统一中联新材数据标准，打通数据全链路。</a:t>
            </a:r>
          </a:p>
        </p:txBody>
      </p:sp>
      <p:sp>
        <p:nvSpPr>
          <p:cNvPr id="6" name="燕尾形 2">
            <a:extLst>
              <a:ext uri="{FF2B5EF4-FFF2-40B4-BE49-F238E27FC236}">
                <a16:creationId xmlns:a16="http://schemas.microsoft.com/office/drawing/2014/main" id="{F3AB6722-30CF-41CA-BFC6-8058CF2C3075}"/>
              </a:ext>
            </a:extLst>
          </p:cNvPr>
          <p:cNvSpPr/>
          <p:nvPr/>
        </p:nvSpPr>
        <p:spPr>
          <a:xfrm>
            <a:off x="1487488" y="3338009"/>
            <a:ext cx="2160000" cy="617220"/>
          </a:xfrm>
          <a:prstGeom prst="chevron">
            <a:avLst/>
          </a:prstGeom>
          <a:solidFill>
            <a:srgbClr val="3838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需求管理</a:t>
            </a:r>
          </a:p>
        </p:txBody>
      </p:sp>
      <p:sp>
        <p:nvSpPr>
          <p:cNvPr id="8" name="燕尾形 5">
            <a:extLst>
              <a:ext uri="{FF2B5EF4-FFF2-40B4-BE49-F238E27FC236}">
                <a16:creationId xmlns:a16="http://schemas.microsoft.com/office/drawing/2014/main" id="{D45FBF3C-6F02-4E1D-8D53-CEE81DBC3B25}"/>
              </a:ext>
            </a:extLst>
          </p:cNvPr>
          <p:cNvSpPr/>
          <p:nvPr/>
        </p:nvSpPr>
        <p:spPr>
          <a:xfrm>
            <a:off x="3440770" y="3338009"/>
            <a:ext cx="2160000" cy="617220"/>
          </a:xfrm>
          <a:prstGeom prst="chevron">
            <a:avLst/>
          </a:prstGeom>
          <a:solidFill>
            <a:srgbClr val="3838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 dirty="0"/>
              <a:t>实验室研制</a:t>
            </a:r>
            <a:endParaRPr lang="en-US" altLang="zh-CN" b="1" dirty="0"/>
          </a:p>
          <a:p>
            <a:pPr algn="ctr">
              <a:buClrTx/>
              <a:buSzTx/>
              <a:buFontTx/>
            </a:pPr>
            <a:r>
              <a:rPr lang="zh-CN" altLang="en-US" b="1" dirty="0"/>
              <a:t>设计</a:t>
            </a:r>
            <a:r>
              <a:rPr lang="en-US" altLang="zh-CN" b="1" dirty="0"/>
              <a:t>&amp;</a:t>
            </a:r>
            <a:r>
              <a:rPr lang="zh-CN" altLang="en-US" b="1" dirty="0"/>
              <a:t>工艺</a:t>
            </a:r>
          </a:p>
        </p:txBody>
      </p:sp>
      <p:sp>
        <p:nvSpPr>
          <p:cNvPr id="9" name="燕尾形 6">
            <a:extLst>
              <a:ext uri="{FF2B5EF4-FFF2-40B4-BE49-F238E27FC236}">
                <a16:creationId xmlns:a16="http://schemas.microsoft.com/office/drawing/2014/main" id="{66C7126D-75A1-4852-9109-D8A065C79578}"/>
              </a:ext>
            </a:extLst>
          </p:cNvPr>
          <p:cNvSpPr/>
          <p:nvPr/>
        </p:nvSpPr>
        <p:spPr>
          <a:xfrm>
            <a:off x="5394052" y="3338009"/>
            <a:ext cx="2160000" cy="617220"/>
          </a:xfrm>
          <a:prstGeom prst="chevron">
            <a:avLst/>
          </a:prstGeom>
          <a:solidFill>
            <a:srgbClr val="3838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 dirty="0"/>
              <a:t>试制验证</a:t>
            </a:r>
            <a:br>
              <a:rPr lang="en-US" altLang="zh-CN" b="1" dirty="0"/>
            </a:br>
            <a:r>
              <a:rPr lang="zh-CN" altLang="en-US" b="1" dirty="0"/>
              <a:t>试验</a:t>
            </a:r>
            <a:endParaRPr lang="en-US" altLang="zh-CN" b="1" dirty="0"/>
          </a:p>
        </p:txBody>
      </p:sp>
      <p:sp>
        <p:nvSpPr>
          <p:cNvPr id="10" name="燕尾形 7">
            <a:extLst>
              <a:ext uri="{FF2B5EF4-FFF2-40B4-BE49-F238E27FC236}">
                <a16:creationId xmlns:a16="http://schemas.microsoft.com/office/drawing/2014/main" id="{C5B65F64-EC00-40EB-BFAC-D76F23EB4D70}"/>
              </a:ext>
            </a:extLst>
          </p:cNvPr>
          <p:cNvSpPr/>
          <p:nvPr/>
        </p:nvSpPr>
        <p:spPr>
          <a:xfrm>
            <a:off x="7347334" y="3338009"/>
            <a:ext cx="2160000" cy="617220"/>
          </a:xfrm>
          <a:prstGeom prst="chevron">
            <a:avLst/>
          </a:prstGeom>
          <a:solidFill>
            <a:srgbClr val="3838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 dirty="0"/>
              <a:t>试  销</a:t>
            </a:r>
            <a:br>
              <a:rPr lang="en-US" altLang="zh-CN" b="1" dirty="0"/>
            </a:br>
            <a:r>
              <a:rPr lang="zh-CN" altLang="en-US" b="1" dirty="0"/>
              <a:t>智能制造</a:t>
            </a:r>
          </a:p>
        </p:txBody>
      </p:sp>
      <p:sp>
        <p:nvSpPr>
          <p:cNvPr id="11" name="燕尾形 8">
            <a:extLst>
              <a:ext uri="{FF2B5EF4-FFF2-40B4-BE49-F238E27FC236}">
                <a16:creationId xmlns:a16="http://schemas.microsoft.com/office/drawing/2014/main" id="{2E3CC2F7-B94B-43AF-9076-71F510E8B76C}"/>
              </a:ext>
            </a:extLst>
          </p:cNvPr>
          <p:cNvSpPr/>
          <p:nvPr/>
        </p:nvSpPr>
        <p:spPr>
          <a:xfrm>
            <a:off x="9300616" y="3338009"/>
            <a:ext cx="2160000" cy="617220"/>
          </a:xfrm>
          <a:prstGeom prst="chevron">
            <a:avLst/>
          </a:prstGeom>
          <a:solidFill>
            <a:srgbClr val="3838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b="1" dirty="0"/>
              <a:t>上  市</a:t>
            </a:r>
            <a:br>
              <a:rPr lang="en-US" altLang="zh-CN" b="1" dirty="0"/>
            </a:br>
            <a:r>
              <a:rPr lang="zh-CN" altLang="en-US" b="1" dirty="0"/>
              <a:t>数字化服务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33657CBA-BDBB-4614-9891-D407378B64FB}"/>
              </a:ext>
            </a:extLst>
          </p:cNvPr>
          <p:cNvSpPr/>
          <p:nvPr/>
        </p:nvSpPr>
        <p:spPr>
          <a:xfrm>
            <a:off x="335360" y="1211241"/>
            <a:ext cx="504056" cy="2014629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材料板块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95F0EA58-AD9E-4275-986E-11A38372AC81}"/>
              </a:ext>
            </a:extLst>
          </p:cNvPr>
          <p:cNvSpPr/>
          <p:nvPr/>
        </p:nvSpPr>
        <p:spPr>
          <a:xfrm>
            <a:off x="335360" y="4006659"/>
            <a:ext cx="504056" cy="2014629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设备板块</a:t>
            </a:r>
          </a:p>
        </p:txBody>
      </p:sp>
      <p:sp>
        <p:nvSpPr>
          <p:cNvPr id="15" name="Rectangle 199">
            <a:extLst>
              <a:ext uri="{FF2B5EF4-FFF2-40B4-BE49-F238E27FC236}">
                <a16:creationId xmlns:a16="http://schemas.microsoft.com/office/drawing/2014/main" id="{29AD4185-06DA-41B1-958A-D2FF0C3253ED}"/>
              </a:ext>
            </a:extLst>
          </p:cNvPr>
          <p:cNvSpPr/>
          <p:nvPr/>
        </p:nvSpPr>
        <p:spPr bwMode="auto">
          <a:xfrm>
            <a:off x="1487084" y="4006659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" name="Rectangle 199">
            <a:extLst>
              <a:ext uri="{FF2B5EF4-FFF2-40B4-BE49-F238E27FC236}">
                <a16:creationId xmlns:a16="http://schemas.microsoft.com/office/drawing/2014/main" id="{BCAB0C42-ECF5-42EE-82FD-2BEF9C1E0108}"/>
              </a:ext>
            </a:extLst>
          </p:cNvPr>
          <p:cNvSpPr/>
          <p:nvPr/>
        </p:nvSpPr>
        <p:spPr bwMode="auto">
          <a:xfrm>
            <a:off x="1487085" y="1273612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1" name="Rectangle 199">
            <a:extLst>
              <a:ext uri="{FF2B5EF4-FFF2-40B4-BE49-F238E27FC236}">
                <a16:creationId xmlns:a16="http://schemas.microsoft.com/office/drawing/2014/main" id="{06A377E7-378B-4926-8F13-6EE1A73DAB1F}"/>
              </a:ext>
            </a:extLst>
          </p:cNvPr>
          <p:cNvSpPr/>
          <p:nvPr/>
        </p:nvSpPr>
        <p:spPr bwMode="auto">
          <a:xfrm>
            <a:off x="3440770" y="1289870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2" name="Rectangle 199">
            <a:extLst>
              <a:ext uri="{FF2B5EF4-FFF2-40B4-BE49-F238E27FC236}">
                <a16:creationId xmlns:a16="http://schemas.microsoft.com/office/drawing/2014/main" id="{8FB49A08-3939-470B-BD91-79569C5F1980}"/>
              </a:ext>
            </a:extLst>
          </p:cNvPr>
          <p:cNvSpPr/>
          <p:nvPr/>
        </p:nvSpPr>
        <p:spPr bwMode="auto">
          <a:xfrm>
            <a:off x="3440770" y="3990398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3" name="Rectangle 199">
            <a:extLst>
              <a:ext uri="{FF2B5EF4-FFF2-40B4-BE49-F238E27FC236}">
                <a16:creationId xmlns:a16="http://schemas.microsoft.com/office/drawing/2014/main" id="{8A7C62EB-65C3-491E-B0C0-58FEE728D94A}"/>
              </a:ext>
            </a:extLst>
          </p:cNvPr>
          <p:cNvSpPr/>
          <p:nvPr/>
        </p:nvSpPr>
        <p:spPr bwMode="auto">
          <a:xfrm>
            <a:off x="5394052" y="1273612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4" name="Rectangle 199">
            <a:extLst>
              <a:ext uri="{FF2B5EF4-FFF2-40B4-BE49-F238E27FC236}">
                <a16:creationId xmlns:a16="http://schemas.microsoft.com/office/drawing/2014/main" id="{B3A87D40-DFE0-4257-9E98-C6F7E870A6E9}"/>
              </a:ext>
            </a:extLst>
          </p:cNvPr>
          <p:cNvSpPr/>
          <p:nvPr/>
        </p:nvSpPr>
        <p:spPr bwMode="auto">
          <a:xfrm>
            <a:off x="5394051" y="4048557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5" name="Rectangle 199">
            <a:extLst>
              <a:ext uri="{FF2B5EF4-FFF2-40B4-BE49-F238E27FC236}">
                <a16:creationId xmlns:a16="http://schemas.microsoft.com/office/drawing/2014/main" id="{9A312B77-F9AA-4FDC-9A18-01116DF823FB}"/>
              </a:ext>
            </a:extLst>
          </p:cNvPr>
          <p:cNvSpPr/>
          <p:nvPr/>
        </p:nvSpPr>
        <p:spPr bwMode="auto">
          <a:xfrm>
            <a:off x="7347334" y="1273612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6" name="Rectangle 199">
            <a:extLst>
              <a:ext uri="{FF2B5EF4-FFF2-40B4-BE49-F238E27FC236}">
                <a16:creationId xmlns:a16="http://schemas.microsoft.com/office/drawing/2014/main" id="{C9E50D59-7ABD-4A28-BFC6-5EAEA50A058B}"/>
              </a:ext>
            </a:extLst>
          </p:cNvPr>
          <p:cNvSpPr/>
          <p:nvPr/>
        </p:nvSpPr>
        <p:spPr bwMode="auto">
          <a:xfrm>
            <a:off x="7347332" y="4048556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7" name="Rectangle 199">
            <a:extLst>
              <a:ext uri="{FF2B5EF4-FFF2-40B4-BE49-F238E27FC236}">
                <a16:creationId xmlns:a16="http://schemas.microsoft.com/office/drawing/2014/main" id="{34DA5AE5-930E-4562-92A1-357CF836E295}"/>
              </a:ext>
            </a:extLst>
          </p:cNvPr>
          <p:cNvSpPr/>
          <p:nvPr/>
        </p:nvSpPr>
        <p:spPr bwMode="auto">
          <a:xfrm>
            <a:off x="9324845" y="1273611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8" name="Rectangle 199">
            <a:extLst>
              <a:ext uri="{FF2B5EF4-FFF2-40B4-BE49-F238E27FC236}">
                <a16:creationId xmlns:a16="http://schemas.microsoft.com/office/drawing/2014/main" id="{E9912149-6F1D-43B7-AEFD-7799E7FDE651}"/>
              </a:ext>
            </a:extLst>
          </p:cNvPr>
          <p:cNvSpPr/>
          <p:nvPr/>
        </p:nvSpPr>
        <p:spPr bwMode="auto">
          <a:xfrm>
            <a:off x="9324845" y="4048556"/>
            <a:ext cx="1815665" cy="2014629"/>
          </a:xfrm>
          <a:prstGeom prst="rect">
            <a:avLst/>
          </a:prstGeom>
          <a:noFill/>
          <a:ln>
            <a:solidFill>
              <a:schemeClr val="accent1"/>
            </a:solidFill>
            <a:prstDash val="lgDash"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endParaRPr lang="zh-CN" altLang="en-US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1" name="Rectangle 216">
            <a:extLst>
              <a:ext uri="{FF2B5EF4-FFF2-40B4-BE49-F238E27FC236}">
                <a16:creationId xmlns:a16="http://schemas.microsoft.com/office/drawing/2014/main" id="{5BCF3C32-63EA-4EB1-8AB2-6FFE60C066B3}"/>
              </a:ext>
            </a:extLst>
          </p:cNvPr>
          <p:cNvSpPr/>
          <p:nvPr/>
        </p:nvSpPr>
        <p:spPr bwMode="auto">
          <a:xfrm>
            <a:off x="3584425" y="4069407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RS</a:t>
            </a: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定制化工程报价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32" name="Rectangle 216">
            <a:extLst>
              <a:ext uri="{FF2B5EF4-FFF2-40B4-BE49-F238E27FC236}">
                <a16:creationId xmlns:a16="http://schemas.microsoft.com/office/drawing/2014/main" id="{40058F94-21E8-436E-843F-7321C581ACC5}"/>
              </a:ext>
            </a:extLst>
          </p:cNvPr>
          <p:cNvSpPr/>
          <p:nvPr/>
        </p:nvSpPr>
        <p:spPr bwMode="auto">
          <a:xfrm>
            <a:off x="3603420" y="5068555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仿真分析应用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33" name="Rectangle 216">
            <a:extLst>
              <a:ext uri="{FF2B5EF4-FFF2-40B4-BE49-F238E27FC236}">
                <a16:creationId xmlns:a16="http://schemas.microsoft.com/office/drawing/2014/main" id="{2254BC4F-A21D-4ADB-ADB0-7F910578B353}"/>
              </a:ext>
            </a:extLst>
          </p:cNvPr>
          <p:cNvSpPr/>
          <p:nvPr/>
        </p:nvSpPr>
        <p:spPr bwMode="auto">
          <a:xfrm>
            <a:off x="3603420" y="5568130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工艺设计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34" name="Rectangle 216">
            <a:extLst>
              <a:ext uri="{FF2B5EF4-FFF2-40B4-BE49-F238E27FC236}">
                <a16:creationId xmlns:a16="http://schemas.microsoft.com/office/drawing/2014/main" id="{389142DA-738E-42E0-8FCF-0C13F32B453B}"/>
              </a:ext>
            </a:extLst>
          </p:cNvPr>
          <p:cNvSpPr/>
          <p:nvPr/>
        </p:nvSpPr>
        <p:spPr bwMode="auto">
          <a:xfrm>
            <a:off x="3584425" y="4568981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三维设计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35" name="Rectangle 216">
            <a:extLst>
              <a:ext uri="{FF2B5EF4-FFF2-40B4-BE49-F238E27FC236}">
                <a16:creationId xmlns:a16="http://schemas.microsoft.com/office/drawing/2014/main" id="{BBAF8210-C991-4B52-9F14-4196FD3D4C83}"/>
              </a:ext>
            </a:extLst>
          </p:cNvPr>
          <p:cNvSpPr/>
          <p:nvPr/>
        </p:nvSpPr>
        <p:spPr bwMode="auto">
          <a:xfrm>
            <a:off x="1638226" y="4729119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工程订单</a:t>
            </a:r>
            <a:r>
              <a: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ETO</a:t>
            </a:r>
            <a:endParaRPr lang="zh-CN" altLang="en-US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36" name="Rectangle 216">
            <a:extLst>
              <a:ext uri="{FF2B5EF4-FFF2-40B4-BE49-F238E27FC236}">
                <a16:creationId xmlns:a16="http://schemas.microsoft.com/office/drawing/2014/main" id="{E7FDF944-2E37-45EE-9F21-B5A851C0FB86}"/>
              </a:ext>
            </a:extLst>
          </p:cNvPr>
          <p:cNvSpPr/>
          <p:nvPr/>
        </p:nvSpPr>
        <p:spPr bwMode="auto">
          <a:xfrm>
            <a:off x="1644283" y="1414436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市场与技术需求</a:t>
            </a:r>
          </a:p>
        </p:txBody>
      </p:sp>
      <p:sp>
        <p:nvSpPr>
          <p:cNvPr id="37" name="Rectangle 216">
            <a:extLst>
              <a:ext uri="{FF2B5EF4-FFF2-40B4-BE49-F238E27FC236}">
                <a16:creationId xmlns:a16="http://schemas.microsoft.com/office/drawing/2014/main" id="{428F5904-D6B6-44AF-85A3-2B8F0447D097}"/>
              </a:ext>
            </a:extLst>
          </p:cNvPr>
          <p:cNvSpPr/>
          <p:nvPr/>
        </p:nvSpPr>
        <p:spPr bwMode="auto">
          <a:xfrm>
            <a:off x="1632169" y="1884620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可行性分析</a:t>
            </a:r>
          </a:p>
        </p:txBody>
      </p:sp>
      <p:sp>
        <p:nvSpPr>
          <p:cNvPr id="38" name="Rectangle 216">
            <a:extLst>
              <a:ext uri="{FF2B5EF4-FFF2-40B4-BE49-F238E27FC236}">
                <a16:creationId xmlns:a16="http://schemas.microsoft.com/office/drawing/2014/main" id="{CEDC7170-B8A1-4365-ACE2-5D5EA9D36E64}"/>
              </a:ext>
            </a:extLst>
          </p:cNvPr>
          <p:cNvSpPr/>
          <p:nvPr/>
        </p:nvSpPr>
        <p:spPr bwMode="auto">
          <a:xfrm>
            <a:off x="1632169" y="2382226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产品定位</a:t>
            </a:r>
          </a:p>
        </p:txBody>
      </p:sp>
      <p:sp>
        <p:nvSpPr>
          <p:cNvPr id="30" name="Rectangle 216">
            <a:extLst>
              <a:ext uri="{FF2B5EF4-FFF2-40B4-BE49-F238E27FC236}">
                <a16:creationId xmlns:a16="http://schemas.microsoft.com/office/drawing/2014/main" id="{A09D5F33-2853-429B-9BE6-6767FBAA767E}"/>
              </a:ext>
            </a:extLst>
          </p:cNvPr>
          <p:cNvSpPr/>
          <p:nvPr/>
        </p:nvSpPr>
        <p:spPr bwMode="auto">
          <a:xfrm>
            <a:off x="3575425" y="1450906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产品配方设计</a:t>
            </a:r>
          </a:p>
        </p:txBody>
      </p:sp>
      <p:sp>
        <p:nvSpPr>
          <p:cNvPr id="39" name="Rectangle 216">
            <a:extLst>
              <a:ext uri="{FF2B5EF4-FFF2-40B4-BE49-F238E27FC236}">
                <a16:creationId xmlns:a16="http://schemas.microsoft.com/office/drawing/2014/main" id="{31FFBB1A-C362-4C30-B4C3-FB19ECC5EFBD}"/>
              </a:ext>
            </a:extLst>
          </p:cNvPr>
          <p:cNvSpPr/>
          <p:nvPr/>
        </p:nvSpPr>
        <p:spPr bwMode="auto">
          <a:xfrm>
            <a:off x="3575425" y="1919676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实验样品成型</a:t>
            </a:r>
          </a:p>
        </p:txBody>
      </p:sp>
      <p:sp>
        <p:nvSpPr>
          <p:cNvPr id="40" name="Rectangle 216">
            <a:extLst>
              <a:ext uri="{FF2B5EF4-FFF2-40B4-BE49-F238E27FC236}">
                <a16:creationId xmlns:a16="http://schemas.microsoft.com/office/drawing/2014/main" id="{3EF34284-9B83-479E-ACEF-8BF6A6DF2657}"/>
              </a:ext>
            </a:extLst>
          </p:cNvPr>
          <p:cNvSpPr/>
          <p:nvPr/>
        </p:nvSpPr>
        <p:spPr bwMode="auto">
          <a:xfrm>
            <a:off x="3575425" y="2388446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样品全项性能检测</a:t>
            </a:r>
          </a:p>
        </p:txBody>
      </p:sp>
      <p:sp>
        <p:nvSpPr>
          <p:cNvPr id="41" name="Rectangle 216">
            <a:extLst>
              <a:ext uri="{FF2B5EF4-FFF2-40B4-BE49-F238E27FC236}">
                <a16:creationId xmlns:a16="http://schemas.microsoft.com/office/drawing/2014/main" id="{95D3AAD3-48F6-4A96-9622-83095B5FCED7}"/>
              </a:ext>
            </a:extLst>
          </p:cNvPr>
          <p:cNvSpPr/>
          <p:nvPr/>
        </p:nvSpPr>
        <p:spPr bwMode="auto">
          <a:xfrm>
            <a:off x="3575425" y="2857216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应用测试</a:t>
            </a:r>
          </a:p>
        </p:txBody>
      </p:sp>
      <p:sp>
        <p:nvSpPr>
          <p:cNvPr id="42" name="Rectangle 216">
            <a:extLst>
              <a:ext uri="{FF2B5EF4-FFF2-40B4-BE49-F238E27FC236}">
                <a16:creationId xmlns:a16="http://schemas.microsoft.com/office/drawing/2014/main" id="{C80D9CF6-30DB-43D7-BF85-1F490154D8AE}"/>
              </a:ext>
            </a:extLst>
          </p:cNvPr>
          <p:cNvSpPr/>
          <p:nvPr/>
        </p:nvSpPr>
        <p:spPr bwMode="auto">
          <a:xfrm>
            <a:off x="5600770" y="4133270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仿真实验协同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43" name="Rectangle 216">
            <a:extLst>
              <a:ext uri="{FF2B5EF4-FFF2-40B4-BE49-F238E27FC236}">
                <a16:creationId xmlns:a16="http://schemas.microsoft.com/office/drawing/2014/main" id="{49007CC2-BF27-4019-BEB5-3B5F6E438431}"/>
              </a:ext>
            </a:extLst>
          </p:cNvPr>
          <p:cNvSpPr/>
          <p:nvPr/>
        </p:nvSpPr>
        <p:spPr bwMode="auto">
          <a:xfrm>
            <a:off x="5600770" y="4692055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半实物联合仿真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44" name="Rectangle 216">
            <a:extLst>
              <a:ext uri="{FF2B5EF4-FFF2-40B4-BE49-F238E27FC236}">
                <a16:creationId xmlns:a16="http://schemas.microsoft.com/office/drawing/2014/main" id="{E629C026-AD8D-40BE-83F7-E27F49A9A785}"/>
              </a:ext>
            </a:extLst>
          </p:cNvPr>
          <p:cNvSpPr/>
          <p:nvPr/>
        </p:nvSpPr>
        <p:spPr bwMode="auto">
          <a:xfrm>
            <a:off x="5600770" y="5250840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整机仿真试验协同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45" name="Rectangle 216">
            <a:extLst>
              <a:ext uri="{FF2B5EF4-FFF2-40B4-BE49-F238E27FC236}">
                <a16:creationId xmlns:a16="http://schemas.microsoft.com/office/drawing/2014/main" id="{6DBF4374-8BB0-4A21-A154-CAABA8F9875B}"/>
              </a:ext>
            </a:extLst>
          </p:cNvPr>
          <p:cNvSpPr/>
          <p:nvPr/>
        </p:nvSpPr>
        <p:spPr bwMode="auto">
          <a:xfrm>
            <a:off x="7498271" y="4736361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产线虚拟调试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46" name="Rectangle 216">
            <a:extLst>
              <a:ext uri="{FF2B5EF4-FFF2-40B4-BE49-F238E27FC236}">
                <a16:creationId xmlns:a16="http://schemas.microsoft.com/office/drawing/2014/main" id="{85231373-43C2-400C-AD80-C8A44A622042}"/>
              </a:ext>
            </a:extLst>
          </p:cNvPr>
          <p:cNvSpPr/>
          <p:nvPr/>
        </p:nvSpPr>
        <p:spPr bwMode="auto">
          <a:xfrm>
            <a:off x="7523354" y="4133270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工厂物流仿真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47" name="Rectangle 216">
            <a:extLst>
              <a:ext uri="{FF2B5EF4-FFF2-40B4-BE49-F238E27FC236}">
                <a16:creationId xmlns:a16="http://schemas.microsoft.com/office/drawing/2014/main" id="{EAF121F6-C7EA-4D94-99DB-D326E278BEBC}"/>
              </a:ext>
            </a:extLst>
          </p:cNvPr>
          <p:cNvSpPr/>
          <p:nvPr/>
        </p:nvSpPr>
        <p:spPr bwMode="auto">
          <a:xfrm>
            <a:off x="7510387" y="5247063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系统集成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48" name="Rectangle 216">
            <a:extLst>
              <a:ext uri="{FF2B5EF4-FFF2-40B4-BE49-F238E27FC236}">
                <a16:creationId xmlns:a16="http://schemas.microsoft.com/office/drawing/2014/main" id="{B1E5BA34-1CBC-4DE5-8873-9F83D651B8F0}"/>
              </a:ext>
            </a:extLst>
          </p:cNvPr>
          <p:cNvSpPr/>
          <p:nvPr/>
        </p:nvSpPr>
        <p:spPr bwMode="auto">
          <a:xfrm>
            <a:off x="9530666" y="4192493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一机一档一册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49" name="Rectangle 216">
            <a:extLst>
              <a:ext uri="{FF2B5EF4-FFF2-40B4-BE49-F238E27FC236}">
                <a16:creationId xmlns:a16="http://schemas.microsoft.com/office/drawing/2014/main" id="{7C1EC824-59C7-4FFF-9C61-5D090A263EDD}"/>
              </a:ext>
            </a:extLst>
          </p:cNvPr>
          <p:cNvSpPr/>
          <p:nvPr/>
        </p:nvSpPr>
        <p:spPr bwMode="auto">
          <a:xfrm>
            <a:off x="9507334" y="4757029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多维体验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50" name="Rectangle 216">
            <a:extLst>
              <a:ext uri="{FF2B5EF4-FFF2-40B4-BE49-F238E27FC236}">
                <a16:creationId xmlns:a16="http://schemas.microsoft.com/office/drawing/2014/main" id="{3DCE5CBE-373A-4D90-A0B9-6089B65D5C90}"/>
              </a:ext>
            </a:extLst>
          </p:cNvPr>
          <p:cNvSpPr/>
          <p:nvPr/>
        </p:nvSpPr>
        <p:spPr bwMode="auto">
          <a:xfrm>
            <a:off x="9530666" y="5233017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defRPr/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服务执行支持</a:t>
            </a:r>
            <a:endParaRPr lang="en-US" altLang="zh-CN" sz="1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8"/>
            </a:endParaRPr>
          </a:p>
        </p:txBody>
      </p:sp>
      <p:sp>
        <p:nvSpPr>
          <p:cNvPr id="51" name="Rectangle 216">
            <a:extLst>
              <a:ext uri="{FF2B5EF4-FFF2-40B4-BE49-F238E27FC236}">
                <a16:creationId xmlns:a16="http://schemas.microsoft.com/office/drawing/2014/main" id="{3E224AE9-DA75-4340-868B-ECC24BEC4B06}"/>
              </a:ext>
            </a:extLst>
          </p:cNvPr>
          <p:cNvSpPr/>
          <p:nvPr/>
        </p:nvSpPr>
        <p:spPr bwMode="auto">
          <a:xfrm>
            <a:off x="5525992" y="1596721"/>
            <a:ext cx="1513786" cy="479004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中试</a:t>
            </a:r>
            <a:br>
              <a: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</a:b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（生产工艺验证）</a:t>
            </a:r>
          </a:p>
        </p:txBody>
      </p:sp>
      <p:sp>
        <p:nvSpPr>
          <p:cNvPr id="53" name="Rectangle 216">
            <a:extLst>
              <a:ext uri="{FF2B5EF4-FFF2-40B4-BE49-F238E27FC236}">
                <a16:creationId xmlns:a16="http://schemas.microsoft.com/office/drawing/2014/main" id="{A8BF5CC9-F038-41AB-AE01-9572DA593E27}"/>
              </a:ext>
            </a:extLst>
          </p:cNvPr>
          <p:cNvSpPr/>
          <p:nvPr/>
        </p:nvSpPr>
        <p:spPr bwMode="auto">
          <a:xfrm>
            <a:off x="5525992" y="2398834"/>
            <a:ext cx="1513786" cy="479004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外测</a:t>
            </a:r>
            <a:br>
              <a: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</a:b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（工程验证）</a:t>
            </a:r>
          </a:p>
        </p:txBody>
      </p:sp>
      <p:sp>
        <p:nvSpPr>
          <p:cNvPr id="54" name="Rectangle 216">
            <a:extLst>
              <a:ext uri="{FF2B5EF4-FFF2-40B4-BE49-F238E27FC236}">
                <a16:creationId xmlns:a16="http://schemas.microsoft.com/office/drawing/2014/main" id="{256F395E-A80C-4688-8158-DF2EE4720AAB}"/>
              </a:ext>
            </a:extLst>
          </p:cNvPr>
          <p:cNvSpPr/>
          <p:nvPr/>
        </p:nvSpPr>
        <p:spPr bwMode="auto">
          <a:xfrm>
            <a:off x="7532219" y="2108271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试销反馈</a:t>
            </a:r>
          </a:p>
        </p:txBody>
      </p:sp>
      <p:sp>
        <p:nvSpPr>
          <p:cNvPr id="55" name="Rectangle 216">
            <a:extLst>
              <a:ext uri="{FF2B5EF4-FFF2-40B4-BE49-F238E27FC236}">
                <a16:creationId xmlns:a16="http://schemas.microsoft.com/office/drawing/2014/main" id="{D4D66C0C-8702-4FC5-B481-6815C8BCDECA}"/>
              </a:ext>
            </a:extLst>
          </p:cNvPr>
          <p:cNvSpPr/>
          <p:nvPr/>
        </p:nvSpPr>
        <p:spPr bwMode="auto">
          <a:xfrm>
            <a:off x="7532219" y="2629537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试销总结</a:t>
            </a:r>
          </a:p>
        </p:txBody>
      </p:sp>
      <p:sp>
        <p:nvSpPr>
          <p:cNvPr id="56" name="Rectangle 216">
            <a:extLst>
              <a:ext uri="{FF2B5EF4-FFF2-40B4-BE49-F238E27FC236}">
                <a16:creationId xmlns:a16="http://schemas.microsoft.com/office/drawing/2014/main" id="{9106BBE9-BF8C-45E9-B380-CED1282B6F22}"/>
              </a:ext>
            </a:extLst>
          </p:cNvPr>
          <p:cNvSpPr/>
          <p:nvPr/>
        </p:nvSpPr>
        <p:spPr bwMode="auto">
          <a:xfrm>
            <a:off x="9475784" y="1596721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市场总结</a:t>
            </a:r>
          </a:p>
        </p:txBody>
      </p:sp>
      <p:sp>
        <p:nvSpPr>
          <p:cNvPr id="57" name="Rectangle 216">
            <a:extLst>
              <a:ext uri="{FF2B5EF4-FFF2-40B4-BE49-F238E27FC236}">
                <a16:creationId xmlns:a16="http://schemas.microsoft.com/office/drawing/2014/main" id="{69BD6229-9666-427D-9C74-4D0090B3FEE7}"/>
              </a:ext>
            </a:extLst>
          </p:cNvPr>
          <p:cNvSpPr/>
          <p:nvPr/>
        </p:nvSpPr>
        <p:spPr bwMode="auto">
          <a:xfrm>
            <a:off x="7532219" y="1587005"/>
            <a:ext cx="1513786" cy="36457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8"/>
              </a:rPr>
              <a:t>打板情况</a:t>
            </a:r>
          </a:p>
        </p:txBody>
      </p:sp>
    </p:spTree>
    <p:extLst>
      <p:ext uri="{BB962C8B-B14F-4D97-AF65-F5344CB8AC3E}">
        <p14:creationId xmlns:p14="http://schemas.microsoft.com/office/powerpoint/2010/main" val="3376623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7818D460-A27E-4778-9C64-D49C4FDF9ED0}"/>
              </a:ext>
            </a:extLst>
          </p:cNvPr>
          <p:cNvSpPr/>
          <p:nvPr/>
        </p:nvSpPr>
        <p:spPr>
          <a:xfrm>
            <a:off x="335360" y="4131691"/>
            <a:ext cx="11521280" cy="2249637"/>
          </a:xfrm>
          <a:prstGeom prst="roundRect">
            <a:avLst/>
          </a:prstGeom>
          <a:noFill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5CD1201-5E40-4AD3-BF61-8C19BCFBC843}"/>
              </a:ext>
            </a:extLst>
          </p:cNvPr>
          <p:cNvSpPr txBox="1"/>
          <p:nvPr/>
        </p:nvSpPr>
        <p:spPr>
          <a:xfrm>
            <a:off x="660610" y="691256"/>
            <a:ext cx="106199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3C464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通过中联新材数字化工厂，链接“材料实验”和“设备研发”，打造中联新材特色的数字化研发平台。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0B82979F-7FA2-4B07-883E-8E8A081FB69D}"/>
              </a:ext>
            </a:extLst>
          </p:cNvPr>
          <p:cNvSpPr/>
          <p:nvPr/>
        </p:nvSpPr>
        <p:spPr>
          <a:xfrm>
            <a:off x="335360" y="1323379"/>
            <a:ext cx="11521280" cy="2249637"/>
          </a:xfrm>
          <a:prstGeom prst="roundRect">
            <a:avLst/>
          </a:prstGeom>
          <a:noFill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52E02175-349B-4A0B-91DD-6246B109F53E}"/>
              </a:ext>
            </a:extLst>
          </p:cNvPr>
          <p:cNvSpPr/>
          <p:nvPr/>
        </p:nvSpPr>
        <p:spPr>
          <a:xfrm>
            <a:off x="407368" y="3645024"/>
            <a:ext cx="11377264" cy="414659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中联新材数字化工厂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299C079-E92A-489E-BAE4-EFFE58A9E42F}"/>
              </a:ext>
            </a:extLst>
          </p:cNvPr>
          <p:cNvSpPr txBox="1"/>
          <p:nvPr/>
        </p:nvSpPr>
        <p:spPr>
          <a:xfrm>
            <a:off x="683949" y="4578617"/>
            <a:ext cx="310934" cy="15881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3335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设备研发平台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76075EF-99DB-458C-964D-407771E9CF05}"/>
              </a:ext>
            </a:extLst>
          </p:cNvPr>
          <p:cNvSpPr txBox="1"/>
          <p:nvPr/>
        </p:nvSpPr>
        <p:spPr>
          <a:xfrm>
            <a:off x="660610" y="1713497"/>
            <a:ext cx="310934" cy="15881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3335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材料实验平台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DC3C692-6727-4696-A877-D1FF78452FB4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合并二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98DE163-9F40-4EDA-B0D8-340DB7FF257E}"/>
              </a:ext>
            </a:extLst>
          </p:cNvPr>
          <p:cNvGrpSpPr/>
          <p:nvPr/>
        </p:nvGrpSpPr>
        <p:grpSpPr>
          <a:xfrm>
            <a:off x="1046371" y="4171229"/>
            <a:ext cx="10670981" cy="2104571"/>
            <a:chOff x="253120" y="2998411"/>
            <a:chExt cx="11531512" cy="3253966"/>
          </a:xfrm>
        </p:grpSpPr>
        <p:sp>
          <p:nvSpPr>
            <p:cNvPr id="12" name="Up Arrow 18">
              <a:extLst>
                <a:ext uri="{FF2B5EF4-FFF2-40B4-BE49-F238E27FC236}">
                  <a16:creationId xmlns:a16="http://schemas.microsoft.com/office/drawing/2014/main" id="{ADE6BD64-D518-4B94-8992-ADCF8B72030C}"/>
                </a:ext>
              </a:extLst>
            </p:cNvPr>
            <p:cNvSpPr/>
            <p:nvPr/>
          </p:nvSpPr>
          <p:spPr bwMode="auto">
            <a:xfrm>
              <a:off x="4298070" y="4912527"/>
              <a:ext cx="4838700" cy="428625"/>
            </a:xfrm>
            <a:prstGeom prst="upArrow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zh-CN" altLang="en-US" sz="1050" b="1" dirty="0" err="1">
                <a:solidFill>
                  <a:schemeClr val="tx1"/>
                </a:solidFill>
                <a:latin typeface="+mn-lt"/>
                <a:ea typeface="+mn-ea"/>
              </a:endParaRPr>
            </a:p>
          </p:txBody>
        </p:sp>
        <p:sp>
          <p:nvSpPr>
            <p:cNvPr id="15" name="Pentagon 14">
              <a:extLst>
                <a:ext uri="{FF2B5EF4-FFF2-40B4-BE49-F238E27FC236}">
                  <a16:creationId xmlns:a16="http://schemas.microsoft.com/office/drawing/2014/main" id="{2BAF34B0-C1F2-4894-A832-407C914ED433}"/>
                </a:ext>
              </a:extLst>
            </p:cNvPr>
            <p:cNvSpPr/>
            <p:nvPr/>
          </p:nvSpPr>
          <p:spPr bwMode="auto">
            <a:xfrm>
              <a:off x="1592970" y="2998411"/>
              <a:ext cx="32766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型谱化</a:t>
              </a:r>
            </a:p>
          </p:txBody>
        </p:sp>
        <p:sp>
          <p:nvSpPr>
            <p:cNvPr id="16" name="Pentagon 15">
              <a:extLst>
                <a:ext uri="{FF2B5EF4-FFF2-40B4-BE49-F238E27FC236}">
                  <a16:creationId xmlns:a16="http://schemas.microsoft.com/office/drawing/2014/main" id="{586B0862-CB8C-47DA-B860-800DEFF49F45}"/>
                </a:ext>
              </a:extLst>
            </p:cNvPr>
            <p:cNvSpPr/>
            <p:nvPr/>
          </p:nvSpPr>
          <p:spPr bwMode="auto">
            <a:xfrm>
              <a:off x="5047370" y="2998411"/>
              <a:ext cx="32766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模块化</a:t>
              </a:r>
            </a:p>
          </p:txBody>
        </p:sp>
        <p:sp>
          <p:nvSpPr>
            <p:cNvPr id="17" name="Pentagon 16">
              <a:extLst>
                <a:ext uri="{FF2B5EF4-FFF2-40B4-BE49-F238E27FC236}">
                  <a16:creationId xmlns:a16="http://schemas.microsoft.com/office/drawing/2014/main" id="{ADAE50F1-0BCC-45CD-A684-E9E8ED8A25F7}"/>
                </a:ext>
              </a:extLst>
            </p:cNvPr>
            <p:cNvSpPr/>
            <p:nvPr/>
          </p:nvSpPr>
          <p:spPr bwMode="auto">
            <a:xfrm>
              <a:off x="8501770" y="2998411"/>
              <a:ext cx="32512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智能化</a:t>
              </a:r>
            </a:p>
          </p:txBody>
        </p:sp>
        <p:sp>
          <p:nvSpPr>
            <p:cNvPr id="18" name="Rectangle 22">
              <a:extLst>
                <a:ext uri="{FF2B5EF4-FFF2-40B4-BE49-F238E27FC236}">
                  <a16:creationId xmlns:a16="http://schemas.microsoft.com/office/drawing/2014/main" id="{853589E8-2F8C-4A47-A9C9-56D7FB9046E6}"/>
                </a:ext>
              </a:extLst>
            </p:cNvPr>
            <p:cNvSpPr/>
            <p:nvPr/>
          </p:nvSpPr>
          <p:spPr bwMode="auto">
            <a:xfrm>
              <a:off x="335670" y="3095248"/>
              <a:ext cx="11430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趋势</a:t>
              </a:r>
            </a:p>
          </p:txBody>
        </p:sp>
        <p:sp>
          <p:nvSpPr>
            <p:cNvPr id="19" name="Rectangle 20">
              <a:extLst>
                <a:ext uri="{FF2B5EF4-FFF2-40B4-BE49-F238E27FC236}">
                  <a16:creationId xmlns:a16="http://schemas.microsoft.com/office/drawing/2014/main" id="{705D7608-988D-4074-97A6-F27ED1E9A6A1}"/>
                </a:ext>
              </a:extLst>
            </p:cNvPr>
            <p:cNvSpPr/>
            <p:nvPr/>
          </p:nvSpPr>
          <p:spPr bwMode="auto">
            <a:xfrm>
              <a:off x="253120" y="4022694"/>
              <a:ext cx="13081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核心能力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4472B0E-4FC6-4632-BC11-E2034DFB7CAD}"/>
                </a:ext>
              </a:extLst>
            </p:cNvPr>
            <p:cNvSpPr/>
            <p:nvPr/>
          </p:nvSpPr>
          <p:spPr bwMode="auto">
            <a:xfrm>
              <a:off x="335670" y="5665002"/>
              <a:ext cx="11430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研发数字化平台功能</a:t>
              </a:r>
            </a:p>
          </p:txBody>
        </p:sp>
        <p:sp>
          <p:nvSpPr>
            <p:cNvPr id="21" name="Rectangle 2">
              <a:extLst>
                <a:ext uri="{FF2B5EF4-FFF2-40B4-BE49-F238E27FC236}">
                  <a16:creationId xmlns:a16="http://schemas.microsoft.com/office/drawing/2014/main" id="{923007F5-1B38-4705-94B3-AC7CB91202FA}"/>
                </a:ext>
              </a:extLst>
            </p:cNvPr>
            <p:cNvSpPr/>
            <p:nvPr/>
          </p:nvSpPr>
          <p:spPr bwMode="auto">
            <a:xfrm>
              <a:off x="1592970" y="5401476"/>
              <a:ext cx="10185400" cy="850901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zh-CN" altLang="en-US" sz="1050" b="1" dirty="0" err="1">
                <a:solidFill>
                  <a:schemeClr val="tx1"/>
                </a:solidFill>
              </a:endParaRPr>
            </a:p>
          </p:txBody>
        </p:sp>
        <p:sp>
          <p:nvSpPr>
            <p:cNvPr id="22" name="Rectangle 24">
              <a:extLst>
                <a:ext uri="{FF2B5EF4-FFF2-40B4-BE49-F238E27FC236}">
                  <a16:creationId xmlns:a16="http://schemas.microsoft.com/office/drawing/2014/main" id="{FF8DE1C4-94C0-44FD-8A02-13EFC304F11A}"/>
                </a:ext>
              </a:extLst>
            </p:cNvPr>
            <p:cNvSpPr/>
            <p:nvPr/>
          </p:nvSpPr>
          <p:spPr bwMode="auto">
            <a:xfrm>
              <a:off x="1650594" y="5717183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产品设计子平台</a:t>
              </a:r>
            </a:p>
          </p:txBody>
        </p:sp>
        <p:sp>
          <p:nvSpPr>
            <p:cNvPr id="23" name="Rectangle 24">
              <a:extLst>
                <a:ext uri="{FF2B5EF4-FFF2-40B4-BE49-F238E27FC236}">
                  <a16:creationId xmlns:a16="http://schemas.microsoft.com/office/drawing/2014/main" id="{B2653773-9151-4DC2-8B94-EA52987FE3C4}"/>
                </a:ext>
              </a:extLst>
            </p:cNvPr>
            <p:cNvSpPr/>
            <p:nvPr/>
          </p:nvSpPr>
          <p:spPr bwMode="auto">
            <a:xfrm>
              <a:off x="3334421" y="5717183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仿真分析子平台</a:t>
              </a:r>
            </a:p>
          </p:txBody>
        </p:sp>
        <p:sp>
          <p:nvSpPr>
            <p:cNvPr id="24" name="Rectangle 24">
              <a:extLst>
                <a:ext uri="{FF2B5EF4-FFF2-40B4-BE49-F238E27FC236}">
                  <a16:creationId xmlns:a16="http://schemas.microsoft.com/office/drawing/2014/main" id="{1809985A-A5F7-40B5-87DD-0F4EEF866684}"/>
                </a:ext>
              </a:extLst>
            </p:cNvPr>
            <p:cNvSpPr/>
            <p:nvPr/>
          </p:nvSpPr>
          <p:spPr bwMode="auto">
            <a:xfrm>
              <a:off x="5018248" y="5712222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试验数据管理子平台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B609C80-7309-4EBB-B053-6A70227CA16E}"/>
                </a:ext>
              </a:extLst>
            </p:cNvPr>
            <p:cNvSpPr/>
            <p:nvPr/>
          </p:nvSpPr>
          <p:spPr bwMode="auto">
            <a:xfrm>
              <a:off x="8385902" y="5708855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工艺管理子平台</a:t>
              </a:r>
            </a:p>
          </p:txBody>
        </p:sp>
        <p:sp>
          <p:nvSpPr>
            <p:cNvPr id="26" name="Rectangle 24">
              <a:extLst>
                <a:ext uri="{FF2B5EF4-FFF2-40B4-BE49-F238E27FC236}">
                  <a16:creationId xmlns:a16="http://schemas.microsoft.com/office/drawing/2014/main" id="{2272F541-1CEC-48FE-8460-626033776C77}"/>
                </a:ext>
              </a:extLst>
            </p:cNvPr>
            <p:cNvSpPr/>
            <p:nvPr/>
          </p:nvSpPr>
          <p:spPr bwMode="auto">
            <a:xfrm>
              <a:off x="6702075" y="5708855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智能制造支持</a:t>
              </a:r>
            </a:p>
          </p:txBody>
        </p:sp>
        <p:sp>
          <p:nvSpPr>
            <p:cNvPr id="27" name="Rectangle 24">
              <a:extLst>
                <a:ext uri="{FF2B5EF4-FFF2-40B4-BE49-F238E27FC236}">
                  <a16:creationId xmlns:a16="http://schemas.microsoft.com/office/drawing/2014/main" id="{98D0B0FC-E4C6-4A9B-9B45-977453DE8187}"/>
                </a:ext>
              </a:extLst>
            </p:cNvPr>
            <p:cNvSpPr/>
            <p:nvPr/>
          </p:nvSpPr>
          <p:spPr bwMode="auto">
            <a:xfrm>
              <a:off x="10069729" y="5708854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数字化服务系统</a:t>
              </a:r>
            </a:p>
          </p:txBody>
        </p:sp>
        <p:sp>
          <p:nvSpPr>
            <p:cNvPr id="28" name="Rectangle 24">
              <a:extLst>
                <a:ext uri="{FF2B5EF4-FFF2-40B4-BE49-F238E27FC236}">
                  <a16:creationId xmlns:a16="http://schemas.microsoft.com/office/drawing/2014/main" id="{654F874F-CECE-4DF9-AC34-C4ED7B8B7577}"/>
                </a:ext>
              </a:extLst>
            </p:cNvPr>
            <p:cNvSpPr/>
            <p:nvPr/>
          </p:nvSpPr>
          <p:spPr bwMode="auto">
            <a:xfrm>
              <a:off x="1650594" y="5977390"/>
              <a:ext cx="10066816" cy="238121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zh-CN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数物互联，虚实结合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Rectangle 24">
              <a:extLst>
                <a:ext uri="{FF2B5EF4-FFF2-40B4-BE49-F238E27FC236}">
                  <a16:creationId xmlns:a16="http://schemas.microsoft.com/office/drawing/2014/main" id="{DAEA72DE-EB20-4E89-A603-06B501A77D86}"/>
                </a:ext>
              </a:extLst>
            </p:cNvPr>
            <p:cNvSpPr/>
            <p:nvPr/>
          </p:nvSpPr>
          <p:spPr bwMode="auto">
            <a:xfrm>
              <a:off x="1650594" y="5436614"/>
              <a:ext cx="10066816" cy="250407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科研项目管理和研发管理者驾驶舱</a:t>
              </a:r>
            </a:p>
          </p:txBody>
        </p:sp>
        <p:sp>
          <p:nvSpPr>
            <p:cNvPr id="30" name="Rectangle 6">
              <a:extLst>
                <a:ext uri="{FF2B5EF4-FFF2-40B4-BE49-F238E27FC236}">
                  <a16:creationId xmlns:a16="http://schemas.microsoft.com/office/drawing/2014/main" id="{AD05487A-581A-4AD4-92E9-8841A56C1C18}"/>
                </a:ext>
              </a:extLst>
            </p:cNvPr>
            <p:cNvSpPr/>
            <p:nvPr/>
          </p:nvSpPr>
          <p:spPr bwMode="auto">
            <a:xfrm>
              <a:off x="1599232" y="3688242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物联网数据驱动</a:t>
              </a:r>
            </a:p>
          </p:txBody>
        </p:sp>
        <p:sp>
          <p:nvSpPr>
            <p:cNvPr id="31" name="Rectangle 7">
              <a:extLst>
                <a:ext uri="{FF2B5EF4-FFF2-40B4-BE49-F238E27FC236}">
                  <a16:creationId xmlns:a16="http://schemas.microsoft.com/office/drawing/2014/main" id="{2ECF7F84-0EBD-4F22-992D-62674D3217E0}"/>
                </a:ext>
              </a:extLst>
            </p:cNvPr>
            <p:cNvSpPr/>
            <p:nvPr/>
          </p:nvSpPr>
          <p:spPr bwMode="auto">
            <a:xfrm>
              <a:off x="3305800" y="3688243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全三维设计</a:t>
              </a:r>
            </a:p>
          </p:txBody>
        </p:sp>
        <p:sp>
          <p:nvSpPr>
            <p:cNvPr id="32" name="Rectangle 8">
              <a:extLst>
                <a:ext uri="{FF2B5EF4-FFF2-40B4-BE49-F238E27FC236}">
                  <a16:creationId xmlns:a16="http://schemas.microsoft.com/office/drawing/2014/main" id="{16EB62EE-A462-4C37-BCA6-5C41B413F17B}"/>
                </a:ext>
              </a:extLst>
            </p:cNvPr>
            <p:cNvSpPr/>
            <p:nvPr/>
          </p:nvSpPr>
          <p:spPr bwMode="auto">
            <a:xfrm>
              <a:off x="5011287" y="3688242"/>
              <a:ext cx="1652562" cy="574545"/>
            </a:xfrm>
            <a:prstGeom prst="rect">
              <a:avLst/>
            </a:prstGeom>
            <a:solidFill>
              <a:srgbClr val="8D8D8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研发与制造集成</a:t>
              </a:r>
            </a:p>
          </p:txBody>
        </p:sp>
        <p:sp>
          <p:nvSpPr>
            <p:cNvPr id="33" name="Rectangle 9">
              <a:extLst>
                <a:ext uri="{FF2B5EF4-FFF2-40B4-BE49-F238E27FC236}">
                  <a16:creationId xmlns:a16="http://schemas.microsoft.com/office/drawing/2014/main" id="{E46BC2D3-8A52-4807-AC8B-E8D6A3C69EBA}"/>
                </a:ext>
              </a:extLst>
            </p:cNvPr>
            <p:cNvSpPr/>
            <p:nvPr/>
          </p:nvSpPr>
          <p:spPr bwMode="auto">
            <a:xfrm>
              <a:off x="6716774" y="3688242"/>
              <a:ext cx="1652562" cy="567102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企业级工程变更</a:t>
              </a:r>
            </a:p>
          </p:txBody>
        </p:sp>
        <p:sp>
          <p:nvSpPr>
            <p:cNvPr id="34" name="Rectangle 10">
              <a:extLst>
                <a:ext uri="{FF2B5EF4-FFF2-40B4-BE49-F238E27FC236}">
                  <a16:creationId xmlns:a16="http://schemas.microsoft.com/office/drawing/2014/main" id="{70DB2F7C-52A7-41D5-907A-D74F63FEA3FC}"/>
                </a:ext>
              </a:extLst>
            </p:cNvPr>
            <p:cNvSpPr/>
            <p:nvPr/>
          </p:nvSpPr>
          <p:spPr bwMode="auto">
            <a:xfrm>
              <a:off x="8425502" y="3689985"/>
              <a:ext cx="1652562" cy="565359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设计、仿真、试验一体化</a:t>
              </a:r>
            </a:p>
          </p:txBody>
        </p:sp>
        <p:sp>
          <p:nvSpPr>
            <p:cNvPr id="35" name="Rectangle 24">
              <a:extLst>
                <a:ext uri="{FF2B5EF4-FFF2-40B4-BE49-F238E27FC236}">
                  <a16:creationId xmlns:a16="http://schemas.microsoft.com/office/drawing/2014/main" id="{CE9519CA-A0E4-4A24-8120-BD1BAB7488CB}"/>
                </a:ext>
              </a:extLst>
            </p:cNvPr>
            <p:cNvSpPr/>
            <p:nvPr/>
          </p:nvSpPr>
          <p:spPr bwMode="auto">
            <a:xfrm>
              <a:off x="1599232" y="4297927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模块化、参数化</a:t>
              </a:r>
            </a:p>
          </p:txBody>
        </p:sp>
        <p:sp>
          <p:nvSpPr>
            <p:cNvPr id="36" name="Rectangle 25">
              <a:extLst>
                <a:ext uri="{FF2B5EF4-FFF2-40B4-BE49-F238E27FC236}">
                  <a16:creationId xmlns:a16="http://schemas.microsoft.com/office/drawing/2014/main" id="{6F44E581-6A23-4ED3-BD8E-5621E3754CFE}"/>
                </a:ext>
              </a:extLst>
            </p:cNvPr>
            <p:cNvSpPr/>
            <p:nvPr/>
          </p:nvSpPr>
          <p:spPr bwMode="auto">
            <a:xfrm>
              <a:off x="3305800" y="4299288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机电液软一体化</a:t>
              </a:r>
            </a:p>
          </p:txBody>
        </p:sp>
        <p:sp>
          <p:nvSpPr>
            <p:cNvPr id="37" name="Rectangle 26">
              <a:extLst>
                <a:ext uri="{FF2B5EF4-FFF2-40B4-BE49-F238E27FC236}">
                  <a16:creationId xmlns:a16="http://schemas.microsoft.com/office/drawing/2014/main" id="{37AFB6D1-34FC-4765-80C7-AB4FED230643}"/>
                </a:ext>
              </a:extLst>
            </p:cNvPr>
            <p:cNvSpPr/>
            <p:nvPr/>
          </p:nvSpPr>
          <p:spPr bwMode="auto">
            <a:xfrm>
              <a:off x="5012367" y="430111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虚拟制造验证</a:t>
              </a:r>
            </a:p>
          </p:txBody>
        </p:sp>
        <p:sp>
          <p:nvSpPr>
            <p:cNvPr id="38" name="Rectangle 27">
              <a:extLst>
                <a:ext uri="{FF2B5EF4-FFF2-40B4-BE49-F238E27FC236}">
                  <a16:creationId xmlns:a16="http://schemas.microsoft.com/office/drawing/2014/main" id="{47FEBE3E-7670-464C-AFB4-A3D24A8D9C6C}"/>
                </a:ext>
              </a:extLst>
            </p:cNvPr>
            <p:cNvSpPr/>
            <p:nvPr/>
          </p:nvSpPr>
          <p:spPr bwMode="auto">
            <a:xfrm>
              <a:off x="6716774" y="429349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一机一档一册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Rectangle 28">
              <a:extLst>
                <a:ext uri="{FF2B5EF4-FFF2-40B4-BE49-F238E27FC236}">
                  <a16:creationId xmlns:a16="http://schemas.microsoft.com/office/drawing/2014/main" id="{8280D401-7E33-4CC2-BCD8-2BC8434726CA}"/>
                </a:ext>
              </a:extLst>
            </p:cNvPr>
            <p:cNvSpPr/>
            <p:nvPr/>
          </p:nvSpPr>
          <p:spPr bwMode="auto">
            <a:xfrm>
              <a:off x="8425502" y="4293497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全球研发协同</a:t>
              </a:r>
            </a:p>
          </p:txBody>
        </p:sp>
        <p:sp>
          <p:nvSpPr>
            <p:cNvPr id="40" name="Rectangle 10">
              <a:extLst>
                <a:ext uri="{FF2B5EF4-FFF2-40B4-BE49-F238E27FC236}">
                  <a16:creationId xmlns:a16="http://schemas.microsoft.com/office/drawing/2014/main" id="{F6C9E624-97F5-4E42-9AF7-0C4E8D221589}"/>
                </a:ext>
              </a:extLst>
            </p:cNvPr>
            <p:cNvSpPr/>
            <p:nvPr/>
          </p:nvSpPr>
          <p:spPr bwMode="auto">
            <a:xfrm>
              <a:off x="10132070" y="3680443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全生命周期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BOM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Rectangle 28">
              <a:extLst>
                <a:ext uri="{FF2B5EF4-FFF2-40B4-BE49-F238E27FC236}">
                  <a16:creationId xmlns:a16="http://schemas.microsoft.com/office/drawing/2014/main" id="{CFB5E1E7-462B-4ED5-A414-EF4C21B715AD}"/>
                </a:ext>
              </a:extLst>
            </p:cNvPr>
            <p:cNvSpPr/>
            <p:nvPr/>
          </p:nvSpPr>
          <p:spPr bwMode="auto">
            <a:xfrm>
              <a:off x="10132070" y="429349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数字孪生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D04365B1-7200-42F1-8D98-F80F56C70372}"/>
              </a:ext>
            </a:extLst>
          </p:cNvPr>
          <p:cNvGrpSpPr/>
          <p:nvPr/>
        </p:nvGrpSpPr>
        <p:grpSpPr>
          <a:xfrm>
            <a:off x="1046371" y="1395911"/>
            <a:ext cx="10670981" cy="2104571"/>
            <a:chOff x="253120" y="2998411"/>
            <a:chExt cx="11531512" cy="3253966"/>
          </a:xfrm>
        </p:grpSpPr>
        <p:sp>
          <p:nvSpPr>
            <p:cNvPr id="43" name="Up Arrow 18">
              <a:extLst>
                <a:ext uri="{FF2B5EF4-FFF2-40B4-BE49-F238E27FC236}">
                  <a16:creationId xmlns:a16="http://schemas.microsoft.com/office/drawing/2014/main" id="{3A2465BF-2F76-4734-83AE-5568D44A9BE5}"/>
                </a:ext>
              </a:extLst>
            </p:cNvPr>
            <p:cNvSpPr/>
            <p:nvPr/>
          </p:nvSpPr>
          <p:spPr bwMode="auto">
            <a:xfrm>
              <a:off x="4298070" y="4912527"/>
              <a:ext cx="4838700" cy="428625"/>
            </a:xfrm>
            <a:prstGeom prst="upArrow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zh-CN" altLang="en-US" sz="1050" b="1" dirty="0" err="1">
                <a:solidFill>
                  <a:schemeClr val="tx1"/>
                </a:solidFill>
                <a:latin typeface="+mn-lt"/>
                <a:ea typeface="+mn-ea"/>
              </a:endParaRPr>
            </a:p>
          </p:txBody>
        </p:sp>
        <p:sp>
          <p:nvSpPr>
            <p:cNvPr id="44" name="Pentagon 14">
              <a:extLst>
                <a:ext uri="{FF2B5EF4-FFF2-40B4-BE49-F238E27FC236}">
                  <a16:creationId xmlns:a16="http://schemas.microsoft.com/office/drawing/2014/main" id="{59BF0F6A-8C72-4E43-85F8-832F1340BF93}"/>
                </a:ext>
              </a:extLst>
            </p:cNvPr>
            <p:cNvSpPr/>
            <p:nvPr/>
          </p:nvSpPr>
          <p:spPr bwMode="auto">
            <a:xfrm>
              <a:off x="1592970" y="2998411"/>
              <a:ext cx="32766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型谱化</a:t>
              </a:r>
            </a:p>
          </p:txBody>
        </p:sp>
        <p:sp>
          <p:nvSpPr>
            <p:cNvPr id="45" name="Pentagon 15">
              <a:extLst>
                <a:ext uri="{FF2B5EF4-FFF2-40B4-BE49-F238E27FC236}">
                  <a16:creationId xmlns:a16="http://schemas.microsoft.com/office/drawing/2014/main" id="{3860A8C4-6ECF-4AC9-A464-F64EAF60A6F8}"/>
                </a:ext>
              </a:extLst>
            </p:cNvPr>
            <p:cNvSpPr/>
            <p:nvPr/>
          </p:nvSpPr>
          <p:spPr bwMode="auto">
            <a:xfrm>
              <a:off x="5047370" y="2998411"/>
              <a:ext cx="32766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模块化</a:t>
              </a:r>
            </a:p>
          </p:txBody>
        </p:sp>
        <p:sp>
          <p:nvSpPr>
            <p:cNvPr id="48" name="Pentagon 16">
              <a:extLst>
                <a:ext uri="{FF2B5EF4-FFF2-40B4-BE49-F238E27FC236}">
                  <a16:creationId xmlns:a16="http://schemas.microsoft.com/office/drawing/2014/main" id="{D70213E5-4B54-4C7E-AC51-4BFB1DF097BB}"/>
                </a:ext>
              </a:extLst>
            </p:cNvPr>
            <p:cNvSpPr/>
            <p:nvPr/>
          </p:nvSpPr>
          <p:spPr bwMode="auto">
            <a:xfrm>
              <a:off x="8501770" y="2998411"/>
              <a:ext cx="3251200" cy="606425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智能化</a:t>
              </a:r>
            </a:p>
          </p:txBody>
        </p:sp>
        <p:sp>
          <p:nvSpPr>
            <p:cNvPr id="49" name="Rectangle 22">
              <a:extLst>
                <a:ext uri="{FF2B5EF4-FFF2-40B4-BE49-F238E27FC236}">
                  <a16:creationId xmlns:a16="http://schemas.microsoft.com/office/drawing/2014/main" id="{CABC8D97-0467-44B0-A855-F4808C95B6FE}"/>
                </a:ext>
              </a:extLst>
            </p:cNvPr>
            <p:cNvSpPr/>
            <p:nvPr/>
          </p:nvSpPr>
          <p:spPr bwMode="auto">
            <a:xfrm>
              <a:off x="335670" y="3095248"/>
              <a:ext cx="11430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趋势</a:t>
              </a:r>
            </a:p>
          </p:txBody>
        </p:sp>
        <p:sp>
          <p:nvSpPr>
            <p:cNvPr id="50" name="Rectangle 20">
              <a:extLst>
                <a:ext uri="{FF2B5EF4-FFF2-40B4-BE49-F238E27FC236}">
                  <a16:creationId xmlns:a16="http://schemas.microsoft.com/office/drawing/2014/main" id="{6E667DBB-5A18-4179-9228-19A2DAD862FD}"/>
                </a:ext>
              </a:extLst>
            </p:cNvPr>
            <p:cNvSpPr/>
            <p:nvPr/>
          </p:nvSpPr>
          <p:spPr bwMode="auto">
            <a:xfrm>
              <a:off x="253120" y="4022694"/>
              <a:ext cx="13081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核心能力</a:t>
              </a:r>
            </a:p>
          </p:txBody>
        </p:sp>
        <p:sp>
          <p:nvSpPr>
            <p:cNvPr id="51" name="Rectangle 19">
              <a:extLst>
                <a:ext uri="{FF2B5EF4-FFF2-40B4-BE49-F238E27FC236}">
                  <a16:creationId xmlns:a16="http://schemas.microsoft.com/office/drawing/2014/main" id="{CC06CB1D-1EC8-401A-BBB1-1B3AB6086093}"/>
                </a:ext>
              </a:extLst>
            </p:cNvPr>
            <p:cNvSpPr/>
            <p:nvPr/>
          </p:nvSpPr>
          <p:spPr bwMode="auto">
            <a:xfrm>
              <a:off x="335670" y="5665002"/>
              <a:ext cx="1143000" cy="4127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研发数字化平台功能</a:t>
              </a:r>
            </a:p>
          </p:txBody>
        </p:sp>
        <p:sp>
          <p:nvSpPr>
            <p:cNvPr id="52" name="Rectangle 2">
              <a:extLst>
                <a:ext uri="{FF2B5EF4-FFF2-40B4-BE49-F238E27FC236}">
                  <a16:creationId xmlns:a16="http://schemas.microsoft.com/office/drawing/2014/main" id="{D5356FBA-FC39-4216-A90F-BF8D54373F53}"/>
                </a:ext>
              </a:extLst>
            </p:cNvPr>
            <p:cNvSpPr/>
            <p:nvPr/>
          </p:nvSpPr>
          <p:spPr bwMode="auto">
            <a:xfrm>
              <a:off x="1592970" y="5401476"/>
              <a:ext cx="10185400" cy="850901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zh-CN" altLang="en-US" sz="1050" b="1" dirty="0" err="1">
                <a:solidFill>
                  <a:schemeClr val="tx1"/>
                </a:solidFill>
              </a:endParaRPr>
            </a:p>
          </p:txBody>
        </p:sp>
        <p:sp>
          <p:nvSpPr>
            <p:cNvPr id="53" name="Rectangle 24">
              <a:extLst>
                <a:ext uri="{FF2B5EF4-FFF2-40B4-BE49-F238E27FC236}">
                  <a16:creationId xmlns:a16="http://schemas.microsoft.com/office/drawing/2014/main" id="{39D7ED70-065A-4598-AE33-982D64C703A8}"/>
                </a:ext>
              </a:extLst>
            </p:cNvPr>
            <p:cNvSpPr/>
            <p:nvPr/>
          </p:nvSpPr>
          <p:spPr bwMode="auto">
            <a:xfrm>
              <a:off x="1650594" y="5717183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试剂采购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PMS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Rectangle 24">
              <a:extLst>
                <a:ext uri="{FF2B5EF4-FFF2-40B4-BE49-F238E27FC236}">
                  <a16:creationId xmlns:a16="http://schemas.microsoft.com/office/drawing/2014/main" id="{A2551F8A-DF81-437A-A5C0-1B12556FE31B}"/>
                </a:ext>
              </a:extLst>
            </p:cNvPr>
            <p:cNvSpPr/>
            <p:nvPr/>
          </p:nvSpPr>
          <p:spPr bwMode="auto">
            <a:xfrm>
              <a:off x="3334421" y="5717183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试剂库存管理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CIMS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Rectangle 24">
              <a:extLst>
                <a:ext uri="{FF2B5EF4-FFF2-40B4-BE49-F238E27FC236}">
                  <a16:creationId xmlns:a16="http://schemas.microsoft.com/office/drawing/2014/main" id="{C5E5797F-1B24-439B-A070-C8CD3CFCE0F2}"/>
                </a:ext>
              </a:extLst>
            </p:cNvPr>
            <p:cNvSpPr/>
            <p:nvPr/>
          </p:nvSpPr>
          <p:spPr bwMode="auto">
            <a:xfrm>
              <a:off x="5018248" y="5712222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仪器管理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ILCMS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Rectangle 24">
              <a:extLst>
                <a:ext uri="{FF2B5EF4-FFF2-40B4-BE49-F238E27FC236}">
                  <a16:creationId xmlns:a16="http://schemas.microsoft.com/office/drawing/2014/main" id="{5CFF5185-7D46-4FE0-88C3-6499B0951290}"/>
                </a:ext>
              </a:extLst>
            </p:cNvPr>
            <p:cNvSpPr/>
            <p:nvPr/>
          </p:nvSpPr>
          <p:spPr bwMode="auto">
            <a:xfrm>
              <a:off x="8385902" y="5708855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项目管理平台</a:t>
              </a:r>
            </a:p>
          </p:txBody>
        </p:sp>
        <p:sp>
          <p:nvSpPr>
            <p:cNvPr id="57" name="Rectangle 24">
              <a:extLst>
                <a:ext uri="{FF2B5EF4-FFF2-40B4-BE49-F238E27FC236}">
                  <a16:creationId xmlns:a16="http://schemas.microsoft.com/office/drawing/2014/main" id="{F7F37753-7162-4DC3-90C0-06D3A8B0107E}"/>
                </a:ext>
              </a:extLst>
            </p:cNvPr>
            <p:cNvSpPr/>
            <p:nvPr/>
          </p:nvSpPr>
          <p:spPr bwMode="auto">
            <a:xfrm>
              <a:off x="6702075" y="5708855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科研成果管理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CMS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Rectangle 24">
              <a:extLst>
                <a:ext uri="{FF2B5EF4-FFF2-40B4-BE49-F238E27FC236}">
                  <a16:creationId xmlns:a16="http://schemas.microsoft.com/office/drawing/2014/main" id="{1788E9C2-41EF-4F2E-9339-61C38CDD4DB6}"/>
                </a:ext>
              </a:extLst>
            </p:cNvPr>
            <p:cNvSpPr/>
            <p:nvPr/>
          </p:nvSpPr>
          <p:spPr bwMode="auto">
            <a:xfrm>
              <a:off x="10069729" y="5708854"/>
              <a:ext cx="1651017" cy="242078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电子实验记录本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ELN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Rectangle 24">
              <a:extLst>
                <a:ext uri="{FF2B5EF4-FFF2-40B4-BE49-F238E27FC236}">
                  <a16:creationId xmlns:a16="http://schemas.microsoft.com/office/drawing/2014/main" id="{14ED258D-76D0-4784-9879-AEC4BB5F879B}"/>
                </a:ext>
              </a:extLst>
            </p:cNvPr>
            <p:cNvSpPr/>
            <p:nvPr/>
          </p:nvSpPr>
          <p:spPr bwMode="auto">
            <a:xfrm>
              <a:off x="1650594" y="5977390"/>
              <a:ext cx="10066816" cy="238121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zh-CN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数物互联，虚实结合</a:t>
              </a:r>
              <a:endParaRPr lang="zh-CN" altLang="en-US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Rectangle 24">
              <a:extLst>
                <a:ext uri="{FF2B5EF4-FFF2-40B4-BE49-F238E27FC236}">
                  <a16:creationId xmlns:a16="http://schemas.microsoft.com/office/drawing/2014/main" id="{8B8C356C-4CC6-4890-85C8-3A5F37B8913E}"/>
                </a:ext>
              </a:extLst>
            </p:cNvPr>
            <p:cNvSpPr/>
            <p:nvPr/>
          </p:nvSpPr>
          <p:spPr bwMode="auto">
            <a:xfrm>
              <a:off x="1650594" y="5436614"/>
              <a:ext cx="10066816" cy="250407"/>
            </a:xfrm>
            <a:prstGeom prst="rect">
              <a:avLst/>
            </a:prstGeom>
            <a:solidFill>
              <a:srgbClr val="AACE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科研项目管理和研发管理者驾驶舱</a:t>
              </a:r>
            </a:p>
          </p:txBody>
        </p:sp>
        <p:sp>
          <p:nvSpPr>
            <p:cNvPr id="61" name="Rectangle 6">
              <a:extLst>
                <a:ext uri="{FF2B5EF4-FFF2-40B4-BE49-F238E27FC236}">
                  <a16:creationId xmlns:a16="http://schemas.microsoft.com/office/drawing/2014/main" id="{2DD83ECE-2E9D-47DF-97D3-D9D2FFACC1DB}"/>
                </a:ext>
              </a:extLst>
            </p:cNvPr>
            <p:cNvSpPr/>
            <p:nvPr/>
          </p:nvSpPr>
          <p:spPr bwMode="auto">
            <a:xfrm>
              <a:off x="1599232" y="3688242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配方研发</a:t>
              </a:r>
            </a:p>
          </p:txBody>
        </p:sp>
        <p:sp>
          <p:nvSpPr>
            <p:cNvPr id="62" name="Rectangle 7">
              <a:extLst>
                <a:ext uri="{FF2B5EF4-FFF2-40B4-BE49-F238E27FC236}">
                  <a16:creationId xmlns:a16="http://schemas.microsoft.com/office/drawing/2014/main" id="{7E9A04A5-9026-4F66-BE60-BE73223C7286}"/>
                </a:ext>
              </a:extLst>
            </p:cNvPr>
            <p:cNvSpPr/>
            <p:nvPr/>
          </p:nvSpPr>
          <p:spPr bwMode="auto">
            <a:xfrm>
              <a:off x="3305800" y="3688243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产品成本</a:t>
              </a:r>
            </a:p>
          </p:txBody>
        </p:sp>
        <p:sp>
          <p:nvSpPr>
            <p:cNvPr id="63" name="Rectangle 8">
              <a:extLst>
                <a:ext uri="{FF2B5EF4-FFF2-40B4-BE49-F238E27FC236}">
                  <a16:creationId xmlns:a16="http://schemas.microsoft.com/office/drawing/2014/main" id="{F8DC8537-87B9-4379-9BA3-459848D08BAB}"/>
                </a:ext>
              </a:extLst>
            </p:cNvPr>
            <p:cNvSpPr/>
            <p:nvPr/>
          </p:nvSpPr>
          <p:spPr bwMode="auto">
            <a:xfrm>
              <a:off x="5011287" y="3688242"/>
              <a:ext cx="1652562" cy="574545"/>
            </a:xfrm>
            <a:prstGeom prst="rect">
              <a:avLst/>
            </a:prstGeom>
            <a:solidFill>
              <a:srgbClr val="8D8D8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产品知识库</a:t>
              </a:r>
            </a:p>
          </p:txBody>
        </p:sp>
        <p:sp>
          <p:nvSpPr>
            <p:cNvPr id="64" name="Rectangle 9">
              <a:extLst>
                <a:ext uri="{FF2B5EF4-FFF2-40B4-BE49-F238E27FC236}">
                  <a16:creationId xmlns:a16="http://schemas.microsoft.com/office/drawing/2014/main" id="{04D5078B-CC9B-488B-AD15-838A8DBD0284}"/>
                </a:ext>
              </a:extLst>
            </p:cNvPr>
            <p:cNvSpPr/>
            <p:nvPr/>
          </p:nvSpPr>
          <p:spPr bwMode="auto">
            <a:xfrm>
              <a:off x="6716774" y="3688242"/>
              <a:ext cx="1652562" cy="567102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配方数据安全管理</a:t>
              </a:r>
            </a:p>
          </p:txBody>
        </p:sp>
        <p:sp>
          <p:nvSpPr>
            <p:cNvPr id="65" name="Rectangle 10">
              <a:extLst>
                <a:ext uri="{FF2B5EF4-FFF2-40B4-BE49-F238E27FC236}">
                  <a16:creationId xmlns:a16="http://schemas.microsoft.com/office/drawing/2014/main" id="{4A36D21D-96D1-421B-9D49-1E704BD95354}"/>
                </a:ext>
              </a:extLst>
            </p:cNvPr>
            <p:cNvSpPr/>
            <p:nvPr/>
          </p:nvSpPr>
          <p:spPr bwMode="auto">
            <a:xfrm>
              <a:off x="8425502" y="3689985"/>
              <a:ext cx="1652562" cy="565359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产品全生命周期管理</a:t>
              </a:r>
            </a:p>
          </p:txBody>
        </p:sp>
        <p:sp>
          <p:nvSpPr>
            <p:cNvPr id="66" name="Rectangle 24">
              <a:extLst>
                <a:ext uri="{FF2B5EF4-FFF2-40B4-BE49-F238E27FC236}">
                  <a16:creationId xmlns:a16="http://schemas.microsoft.com/office/drawing/2014/main" id="{ABF56CC1-AC4B-4E80-9D69-9DA5C3AEEFE1}"/>
                </a:ext>
              </a:extLst>
            </p:cNvPr>
            <p:cNvSpPr/>
            <p:nvPr/>
          </p:nvSpPr>
          <p:spPr bwMode="auto">
            <a:xfrm>
              <a:off x="1599232" y="4297927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科学工作流</a:t>
              </a:r>
            </a:p>
          </p:txBody>
        </p:sp>
        <p:sp>
          <p:nvSpPr>
            <p:cNvPr id="67" name="Rectangle 25">
              <a:extLst>
                <a:ext uri="{FF2B5EF4-FFF2-40B4-BE49-F238E27FC236}">
                  <a16:creationId xmlns:a16="http://schemas.microsoft.com/office/drawing/2014/main" id="{8D210C7D-9CA8-4B54-857B-ECC3DF86FFBF}"/>
                </a:ext>
              </a:extLst>
            </p:cNvPr>
            <p:cNvSpPr/>
            <p:nvPr/>
          </p:nvSpPr>
          <p:spPr bwMode="auto">
            <a:xfrm>
              <a:off x="3305800" y="4299288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实验过程智能监控</a:t>
              </a:r>
            </a:p>
          </p:txBody>
        </p:sp>
        <p:sp>
          <p:nvSpPr>
            <p:cNvPr id="68" name="Rectangle 26">
              <a:extLst>
                <a:ext uri="{FF2B5EF4-FFF2-40B4-BE49-F238E27FC236}">
                  <a16:creationId xmlns:a16="http://schemas.microsoft.com/office/drawing/2014/main" id="{F58B0EAB-A368-4234-BAE0-1D6969003359}"/>
                </a:ext>
              </a:extLst>
            </p:cNvPr>
            <p:cNvSpPr/>
            <p:nvPr/>
          </p:nvSpPr>
          <p:spPr bwMode="auto">
            <a:xfrm>
              <a:off x="5012367" y="430111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试剂库存管理</a:t>
              </a:r>
            </a:p>
          </p:txBody>
        </p:sp>
        <p:sp>
          <p:nvSpPr>
            <p:cNvPr id="69" name="Rectangle 27">
              <a:extLst>
                <a:ext uri="{FF2B5EF4-FFF2-40B4-BE49-F238E27FC236}">
                  <a16:creationId xmlns:a16="http://schemas.microsoft.com/office/drawing/2014/main" id="{363E0A55-26B9-441F-BFAF-0DD5B0E91E01}"/>
                </a:ext>
              </a:extLst>
            </p:cNvPr>
            <p:cNvSpPr/>
            <p:nvPr/>
          </p:nvSpPr>
          <p:spPr bwMode="auto">
            <a:xfrm>
              <a:off x="6716774" y="429349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数据分析谱图</a:t>
              </a:r>
            </a:p>
          </p:txBody>
        </p:sp>
        <p:sp>
          <p:nvSpPr>
            <p:cNvPr id="70" name="Rectangle 28">
              <a:extLst>
                <a:ext uri="{FF2B5EF4-FFF2-40B4-BE49-F238E27FC236}">
                  <a16:creationId xmlns:a16="http://schemas.microsoft.com/office/drawing/2014/main" id="{4296FEF2-6F6D-4CF3-A173-FF900EDFFC72}"/>
                </a:ext>
              </a:extLst>
            </p:cNvPr>
            <p:cNvSpPr/>
            <p:nvPr/>
          </p:nvSpPr>
          <p:spPr bwMode="auto">
            <a:xfrm>
              <a:off x="8425502" y="4293497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项目管理模块化</a:t>
              </a:r>
            </a:p>
          </p:txBody>
        </p:sp>
        <p:sp>
          <p:nvSpPr>
            <p:cNvPr id="71" name="Rectangle 10">
              <a:extLst>
                <a:ext uri="{FF2B5EF4-FFF2-40B4-BE49-F238E27FC236}">
                  <a16:creationId xmlns:a16="http://schemas.microsoft.com/office/drawing/2014/main" id="{15ED0287-633B-414F-885E-1C05ACDB89D3}"/>
                </a:ext>
              </a:extLst>
            </p:cNvPr>
            <p:cNvSpPr/>
            <p:nvPr/>
          </p:nvSpPr>
          <p:spPr bwMode="auto">
            <a:xfrm>
              <a:off x="10132070" y="3680443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文献背景数据化</a:t>
              </a:r>
            </a:p>
          </p:txBody>
        </p:sp>
        <p:sp>
          <p:nvSpPr>
            <p:cNvPr id="72" name="Rectangle 28">
              <a:extLst>
                <a:ext uri="{FF2B5EF4-FFF2-40B4-BE49-F238E27FC236}">
                  <a16:creationId xmlns:a16="http://schemas.microsoft.com/office/drawing/2014/main" id="{E3541F87-AA3D-49AF-9FA1-F77127A84CF5}"/>
                </a:ext>
              </a:extLst>
            </p:cNvPr>
            <p:cNvSpPr/>
            <p:nvPr/>
          </p:nvSpPr>
          <p:spPr bwMode="auto">
            <a:xfrm>
              <a:off x="10132070" y="4293496"/>
              <a:ext cx="1652562" cy="574545"/>
            </a:xfrm>
            <a:prstGeom prst="rect">
              <a:avLst/>
            </a:pr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实验克隆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6806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DA99EFE1-BC9B-4BDD-9C2A-E8D0C4CF9CAF}"/>
              </a:ext>
            </a:extLst>
          </p:cNvPr>
          <p:cNvSpPr/>
          <p:nvPr/>
        </p:nvSpPr>
        <p:spPr>
          <a:xfrm>
            <a:off x="4857226" y="1139316"/>
            <a:ext cx="3910667" cy="5245802"/>
          </a:xfrm>
          <a:prstGeom prst="roundRect">
            <a:avLst>
              <a:gd name="adj" fmla="val 5012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3AEACAA-3EF3-46A8-816A-9729E8577FD4}"/>
              </a:ext>
            </a:extLst>
          </p:cNvPr>
          <p:cNvSpPr txBox="1"/>
          <p:nvPr/>
        </p:nvSpPr>
        <p:spPr>
          <a:xfrm>
            <a:off x="660610" y="691256"/>
            <a:ext cx="106199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3C464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中联新材数字化研发平台业务功能框架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A326CAC-6CF2-463B-AF25-C591AE3E4041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合并三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7570448-0D3E-48A2-AD0B-C351FF8A8740}"/>
              </a:ext>
            </a:extLst>
          </p:cNvPr>
          <p:cNvSpPr txBox="1"/>
          <p:nvPr/>
        </p:nvSpPr>
        <p:spPr>
          <a:xfrm>
            <a:off x="752907" y="1818052"/>
            <a:ext cx="310934" cy="1588127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ctr" defTabSz="13335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材料实验平台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B859FEF-DFF1-4C4F-A0BB-0DC1A2ADC399}"/>
              </a:ext>
            </a:extLst>
          </p:cNvPr>
          <p:cNvSpPr txBox="1"/>
          <p:nvPr/>
        </p:nvSpPr>
        <p:spPr>
          <a:xfrm>
            <a:off x="752907" y="4234529"/>
            <a:ext cx="310934" cy="1588127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ctr" defTabSz="13335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设备研发平台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E2FBD83A-F770-4427-A72C-CB330DCEFEE3}"/>
              </a:ext>
            </a:extLst>
          </p:cNvPr>
          <p:cNvGrpSpPr/>
          <p:nvPr/>
        </p:nvGrpSpPr>
        <p:grpSpPr>
          <a:xfrm>
            <a:off x="8792164" y="1113247"/>
            <a:ext cx="3136331" cy="5245802"/>
            <a:chOff x="1236673" y="1139316"/>
            <a:chExt cx="3536663" cy="5245802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7F2AD75D-D0E2-47A7-9902-FE4EB768ED7F}"/>
                </a:ext>
              </a:extLst>
            </p:cNvPr>
            <p:cNvSpPr/>
            <p:nvPr/>
          </p:nvSpPr>
          <p:spPr>
            <a:xfrm>
              <a:off x="1236673" y="1139316"/>
              <a:ext cx="3536663" cy="5245802"/>
            </a:xfrm>
            <a:prstGeom prst="roundRect">
              <a:avLst>
                <a:gd name="adj" fmla="val 5012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0" vert="horz" wrap="square" lIns="156270" tIns="156270" rIns="156270" bIns="156270" numCol="1" spcCol="1270" rtlCol="0" anchor="ctr" anchorCtr="0">
              <a:noAutofit/>
            </a:bodyPr>
            <a:lstStyle/>
            <a:p>
              <a:pPr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71BA14D-1151-4DD8-8ED2-F8BF5A92010F}"/>
                </a:ext>
              </a:extLst>
            </p:cNvPr>
            <p:cNvSpPr txBox="1"/>
            <p:nvPr/>
          </p:nvSpPr>
          <p:spPr>
            <a:xfrm>
              <a:off x="1760983" y="1190365"/>
              <a:ext cx="2366399" cy="34163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marL="0" marR="0" lvl="0" indent="0" algn="ctr" defTabSz="13335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管理层</a:t>
              </a:r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EABD0591-A79D-4232-B563-F8715DB89D06}"/>
              </a:ext>
            </a:extLst>
          </p:cNvPr>
          <p:cNvSpPr txBox="1"/>
          <p:nvPr/>
        </p:nvSpPr>
        <p:spPr>
          <a:xfrm>
            <a:off x="5629359" y="1185446"/>
            <a:ext cx="2366399" cy="3416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ctr" defTabSz="13335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业务层</a:t>
            </a: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9E136325-A519-4B5B-B717-B05B65A9F00E}"/>
              </a:ext>
            </a:extLst>
          </p:cNvPr>
          <p:cNvGrpSpPr/>
          <p:nvPr/>
        </p:nvGrpSpPr>
        <p:grpSpPr>
          <a:xfrm>
            <a:off x="1302437" y="1185446"/>
            <a:ext cx="3470899" cy="5245802"/>
            <a:chOff x="8851783" y="1139316"/>
            <a:chExt cx="3088747" cy="5245802"/>
          </a:xfrm>
        </p:grpSpPr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7E3F8F3A-B695-463B-87AC-5BCB884E0C33}"/>
                </a:ext>
              </a:extLst>
            </p:cNvPr>
            <p:cNvSpPr/>
            <p:nvPr/>
          </p:nvSpPr>
          <p:spPr>
            <a:xfrm>
              <a:off x="8851783" y="1139316"/>
              <a:ext cx="3088747" cy="5245802"/>
            </a:xfrm>
            <a:prstGeom prst="roundRect">
              <a:avLst>
                <a:gd name="adj" fmla="val 5012"/>
              </a:avLst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56270" tIns="156270" rIns="156270" bIns="156270" numCol="1" spcCol="1270" rtlCol="0" anchor="ctr" anchorCtr="0">
              <a:noAutofit/>
            </a:bodyPr>
            <a:lstStyle/>
            <a:p>
              <a:pPr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160D1F4-D2FE-4F24-A439-239A7263B580}"/>
                </a:ext>
              </a:extLst>
            </p:cNvPr>
            <p:cNvSpPr txBox="1"/>
            <p:nvPr/>
          </p:nvSpPr>
          <p:spPr>
            <a:xfrm>
              <a:off x="9247817" y="1208511"/>
              <a:ext cx="2366399" cy="34163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marL="0" marR="0" lvl="0" indent="0" algn="ctr" defTabSz="13335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基础层</a:t>
              </a: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D63ED3A5-05E1-455D-BF8F-6043712A8B5F}"/>
              </a:ext>
            </a:extLst>
          </p:cNvPr>
          <p:cNvSpPr/>
          <p:nvPr/>
        </p:nvSpPr>
        <p:spPr>
          <a:xfrm>
            <a:off x="5239772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实验设计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19153CC-D972-4F13-8F6D-5FE14E568D89}"/>
              </a:ext>
            </a:extLst>
          </p:cNvPr>
          <p:cNvSpPr/>
          <p:nvPr/>
        </p:nvSpPr>
        <p:spPr>
          <a:xfrm>
            <a:off x="1640955" y="418542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D19D435-EF0A-4E6D-9CE8-0BF644BAA346}"/>
              </a:ext>
            </a:extLst>
          </p:cNvPr>
          <p:cNvSpPr/>
          <p:nvPr/>
        </p:nvSpPr>
        <p:spPr>
          <a:xfrm>
            <a:off x="8970389" y="418542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项目管理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76EFEAB-50C3-4844-A5A0-8FB4E0885AA4}"/>
              </a:ext>
            </a:extLst>
          </p:cNvPr>
          <p:cNvSpPr/>
          <p:nvPr/>
        </p:nvSpPr>
        <p:spPr>
          <a:xfrm>
            <a:off x="3156518" y="418542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3444473-0FB7-4D7C-8BAB-923571C5AB90}"/>
              </a:ext>
            </a:extLst>
          </p:cNvPr>
          <p:cNvSpPr/>
          <p:nvPr/>
        </p:nvSpPr>
        <p:spPr>
          <a:xfrm>
            <a:off x="1640955" y="4905934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71DFDC2-40B9-49D2-88BD-0A5399566341}"/>
              </a:ext>
            </a:extLst>
          </p:cNvPr>
          <p:cNvSpPr/>
          <p:nvPr/>
        </p:nvSpPr>
        <p:spPr>
          <a:xfrm>
            <a:off x="3156518" y="4905934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C0BF8529-B66D-4FD7-8855-225AB254E178}"/>
              </a:ext>
            </a:extLst>
          </p:cNvPr>
          <p:cNvSpPr/>
          <p:nvPr/>
        </p:nvSpPr>
        <p:spPr>
          <a:xfrm>
            <a:off x="1640955" y="5540482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资源库管理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0F9AF796-D8FE-4A56-9901-A27EB5FEEEF5}"/>
              </a:ext>
            </a:extLst>
          </p:cNvPr>
          <p:cNvSpPr/>
          <p:nvPr/>
        </p:nvSpPr>
        <p:spPr>
          <a:xfrm>
            <a:off x="1640955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B9F5955-06D0-4A3D-9F50-072F2F4D9FB5}"/>
              </a:ext>
            </a:extLst>
          </p:cNvPr>
          <p:cNvSpPr/>
          <p:nvPr/>
        </p:nvSpPr>
        <p:spPr>
          <a:xfrm>
            <a:off x="3156518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角色管理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04241C3-C148-4226-979A-20B795D1F387}"/>
              </a:ext>
            </a:extLst>
          </p:cNvPr>
          <p:cNvSpPr/>
          <p:nvPr/>
        </p:nvSpPr>
        <p:spPr>
          <a:xfrm>
            <a:off x="1640955" y="228912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License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EC229B8F-23AD-4665-AC6E-C24DE8BAFC63}"/>
              </a:ext>
            </a:extLst>
          </p:cNvPr>
          <p:cNvSpPr/>
          <p:nvPr/>
        </p:nvSpPr>
        <p:spPr>
          <a:xfrm>
            <a:off x="3156518" y="228912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字典维护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265F124-9DBB-4D6C-A95E-463EC6150A4E}"/>
              </a:ext>
            </a:extLst>
          </p:cNvPr>
          <p:cNvSpPr/>
          <p:nvPr/>
        </p:nvSpPr>
        <p:spPr>
          <a:xfrm>
            <a:off x="1640955" y="2930247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科学建模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1DF2998D-A7BE-4E99-84D6-7090F2703F81}"/>
              </a:ext>
            </a:extLst>
          </p:cNvPr>
          <p:cNvSpPr/>
          <p:nvPr/>
        </p:nvSpPr>
        <p:spPr>
          <a:xfrm>
            <a:off x="3156518" y="2930247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科学工作流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8" name="箭头: 右 37">
            <a:extLst>
              <a:ext uri="{FF2B5EF4-FFF2-40B4-BE49-F238E27FC236}">
                <a16:creationId xmlns:a16="http://schemas.microsoft.com/office/drawing/2014/main" id="{E60C0D9C-AD0D-4E9B-9F50-95B243EE1D21}"/>
              </a:ext>
            </a:extLst>
          </p:cNvPr>
          <p:cNvSpPr/>
          <p:nvPr/>
        </p:nvSpPr>
        <p:spPr>
          <a:xfrm>
            <a:off x="880844" y="3507958"/>
            <a:ext cx="11174305" cy="456381"/>
          </a:xfrm>
          <a:prstGeom prst="rightArrow">
            <a:avLst>
              <a:gd name="adj1" fmla="val 50000"/>
              <a:gd name="adj2" fmla="val 29251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数字化研发平台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E836370-B5AD-47C9-A775-07EBAFAA6C5D}"/>
              </a:ext>
            </a:extLst>
          </p:cNvPr>
          <p:cNvSpPr/>
          <p:nvPr/>
        </p:nvSpPr>
        <p:spPr>
          <a:xfrm>
            <a:off x="6894321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实验克隆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3E345569-190C-454A-8CAC-4CF53447CB70}"/>
              </a:ext>
            </a:extLst>
          </p:cNvPr>
          <p:cNvSpPr/>
          <p:nvPr/>
        </p:nvSpPr>
        <p:spPr>
          <a:xfrm>
            <a:off x="5239772" y="228912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试剂管理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A7AE167-C47F-453A-8101-C43753CC4B9F}"/>
              </a:ext>
            </a:extLst>
          </p:cNvPr>
          <p:cNvSpPr/>
          <p:nvPr/>
        </p:nvSpPr>
        <p:spPr>
          <a:xfrm>
            <a:off x="6894321" y="228912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配方管理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4FFEA640-019C-44D8-999F-8AC1EA88E6A6}"/>
              </a:ext>
            </a:extLst>
          </p:cNvPr>
          <p:cNvSpPr/>
          <p:nvPr/>
        </p:nvSpPr>
        <p:spPr>
          <a:xfrm>
            <a:off x="5239772" y="2930247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质量标准管理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3B88D53D-A307-4D8B-8532-775859420D5D}"/>
              </a:ext>
            </a:extLst>
          </p:cNvPr>
          <p:cNvSpPr/>
          <p:nvPr/>
        </p:nvSpPr>
        <p:spPr>
          <a:xfrm>
            <a:off x="6894321" y="2930247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仪器管理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0171E354-CA0A-4F93-A74F-5246FFAFD874}"/>
              </a:ext>
            </a:extLst>
          </p:cNvPr>
          <p:cNvSpPr/>
          <p:nvPr/>
        </p:nvSpPr>
        <p:spPr>
          <a:xfrm>
            <a:off x="10462880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项目进度管理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93F6B61-BA1E-4896-AD4B-1D7CA95199A2}"/>
              </a:ext>
            </a:extLst>
          </p:cNvPr>
          <p:cNvSpPr/>
          <p:nvPr/>
        </p:nvSpPr>
        <p:spPr>
          <a:xfrm>
            <a:off x="8970389" y="170760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项目成本管理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0E218D56-692E-4DEB-B582-0CE2D55689AD}"/>
              </a:ext>
            </a:extLst>
          </p:cNvPr>
          <p:cNvSpPr/>
          <p:nvPr/>
        </p:nvSpPr>
        <p:spPr>
          <a:xfrm>
            <a:off x="8970389" y="2289125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项目关联实验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A5F2508-98A2-4488-AA88-DE2F0B764C60}"/>
              </a:ext>
            </a:extLst>
          </p:cNvPr>
          <p:cNvSpPr/>
          <p:nvPr/>
        </p:nvSpPr>
        <p:spPr>
          <a:xfrm>
            <a:off x="5239772" y="418542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设计工具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EB6AE541-24C2-4C81-9463-63652C6BE1D5}"/>
              </a:ext>
            </a:extLst>
          </p:cNvPr>
          <p:cNvSpPr/>
          <p:nvPr/>
        </p:nvSpPr>
        <p:spPr>
          <a:xfrm>
            <a:off x="6894321" y="418542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BOM</a:t>
            </a: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管理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7F9D7AE0-7F2C-4F44-BC20-E0488F658AD3}"/>
              </a:ext>
            </a:extLst>
          </p:cNvPr>
          <p:cNvSpPr/>
          <p:nvPr/>
        </p:nvSpPr>
        <p:spPr>
          <a:xfrm>
            <a:off x="5239772" y="4905934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产品配置管理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1FAE4AFF-D88D-4BC5-8433-5B6C81BD3337}"/>
              </a:ext>
            </a:extLst>
          </p:cNvPr>
          <p:cNvSpPr/>
          <p:nvPr/>
        </p:nvSpPr>
        <p:spPr>
          <a:xfrm>
            <a:off x="6894321" y="4905934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设计变更管理</a:t>
            </a:r>
            <a:endParaRPr kumimoji="0" lang="zh-CN" altLang="en-US" sz="12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2B40F98-B770-4CBA-B1EC-55194BCBE16B}"/>
              </a:ext>
            </a:extLst>
          </p:cNvPr>
          <p:cNvSpPr/>
          <p:nvPr/>
        </p:nvSpPr>
        <p:spPr>
          <a:xfrm>
            <a:off x="5239772" y="5540482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共性物料管理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C62A8312-A99E-4390-9F97-C03D5EB5F061}"/>
              </a:ext>
            </a:extLst>
          </p:cNvPr>
          <p:cNvSpPr/>
          <p:nvPr/>
        </p:nvSpPr>
        <p:spPr>
          <a:xfrm>
            <a:off x="10462880" y="4185421"/>
            <a:ext cx="1368000" cy="4032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/>
              </a:rPr>
              <a:t>需求管理</a:t>
            </a:r>
          </a:p>
        </p:txBody>
      </p:sp>
    </p:spTree>
    <p:extLst>
      <p:ext uri="{BB962C8B-B14F-4D97-AF65-F5344CB8AC3E}">
        <p14:creationId xmlns:p14="http://schemas.microsoft.com/office/powerpoint/2010/main" val="2042288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458</Words>
  <Application>Microsoft Office PowerPoint</Application>
  <PresentationFormat>宽屏</PresentationFormat>
  <Paragraphs>138</Paragraphs>
  <Slides>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1" baseType="lpstr">
      <vt:lpstr>等线</vt:lpstr>
      <vt:lpstr>方正兰亭粗黑_GBK</vt:lpstr>
      <vt:lpstr>华文细黑</vt:lpstr>
      <vt:lpstr>微软雅黑</vt:lpstr>
      <vt:lpstr>Arial</vt:lpstr>
      <vt:lpstr>Titillium Web</vt:lpstr>
      <vt:lpstr>Wingdings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LW</dc:creator>
  <cp:lastModifiedBy>曹 津彬</cp:lastModifiedBy>
  <cp:revision>5</cp:revision>
  <dcterms:created xsi:type="dcterms:W3CDTF">2022-06-04T08:58:47Z</dcterms:created>
  <dcterms:modified xsi:type="dcterms:W3CDTF">2022-06-05T10:58:46Z</dcterms:modified>
</cp:coreProperties>
</file>

<file path=docProps/thumbnail.jpeg>
</file>